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58" r:id="rId4"/>
    <p:sldId id="259" r:id="rId5"/>
    <p:sldId id="260" r:id="rId6"/>
    <p:sldId id="276" r:id="rId7"/>
    <p:sldId id="277" r:id="rId8"/>
    <p:sldId id="278" r:id="rId9"/>
    <p:sldId id="279" r:id="rId10"/>
    <p:sldId id="280" r:id="rId11"/>
    <p:sldId id="263" r:id="rId12"/>
    <p:sldId id="264" r:id="rId13"/>
    <p:sldId id="265" r:id="rId14"/>
    <p:sldId id="266" r:id="rId15"/>
    <p:sldId id="267" r:id="rId16"/>
    <p:sldId id="269" r:id="rId17"/>
    <p:sldId id="271" r:id="rId18"/>
    <p:sldId id="272" r:id="rId19"/>
    <p:sldId id="273" r:id="rId20"/>
    <p:sldId id="274"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74583" autoAdjust="0"/>
  </p:normalViewPr>
  <p:slideViewPr>
    <p:cSldViewPr>
      <p:cViewPr varScale="1">
        <p:scale>
          <a:sx n="54" d="100"/>
          <a:sy n="54" d="100"/>
        </p:scale>
        <p:origin x="1974" y="6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9" d="100"/>
          <a:sy n="59" d="100"/>
        </p:scale>
        <p:origin x="-274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BF0843A-B1E4-4B94-9F06-2CC47C7BBE06}" type="datetimeFigureOut">
              <a:rPr lang="en-US"/>
              <a:pPr>
                <a:defRPr/>
              </a:pPr>
              <a:t>1/23/2020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C326F7B-1E5F-400E-989D-E6A7A3E45D53}" type="slidenum">
              <a:rPr lang="en-US"/>
              <a:pPr>
                <a:defRPr/>
              </a:pPr>
              <a:t>‹#›</a:t>
            </a:fld>
            <a:endParaRPr lang="en-US"/>
          </a:p>
        </p:txBody>
      </p:sp>
    </p:spTree>
    <p:extLst>
      <p:ext uri="{BB962C8B-B14F-4D97-AF65-F5344CB8AC3E}">
        <p14:creationId xmlns:p14="http://schemas.microsoft.com/office/powerpoint/2010/main" val="68969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7" rIns="93172" bIns="4658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2" tIns="46587" rIns="93172" bIns="46587" rtlCol="0"/>
          <a:lstStyle>
            <a:lvl1pPr algn="r" fontAlgn="auto">
              <a:spcBef>
                <a:spcPts val="0"/>
              </a:spcBef>
              <a:spcAft>
                <a:spcPts val="0"/>
              </a:spcAft>
              <a:defRPr sz="1200">
                <a:latin typeface="+mn-lt"/>
                <a:cs typeface="+mn-cs"/>
              </a:defRPr>
            </a:lvl1pPr>
          </a:lstStyle>
          <a:p>
            <a:pPr>
              <a:defRPr/>
            </a:pPr>
            <a:fld id="{5B6FB851-E33B-4C36-9338-CB3CACFE473B}" type="datetimeFigureOut">
              <a:rPr lang="en-US"/>
              <a:pPr>
                <a:defRPr/>
              </a:pPr>
              <a:t>1/23/2020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2" tIns="46587" rIns="93172" bIns="4658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2" tIns="46587" rIns="93172" bIns="4658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2" tIns="46587" rIns="93172" bIns="46587" rtlCol="0" anchor="b"/>
          <a:lstStyle>
            <a:lvl1pPr algn="r" fontAlgn="auto">
              <a:spcBef>
                <a:spcPts val="0"/>
              </a:spcBef>
              <a:spcAft>
                <a:spcPts val="0"/>
              </a:spcAft>
              <a:defRPr sz="1200">
                <a:latin typeface="+mn-lt"/>
                <a:cs typeface="+mn-cs"/>
              </a:defRPr>
            </a:lvl1pPr>
          </a:lstStyle>
          <a:p>
            <a:pPr>
              <a:defRPr/>
            </a:pPr>
            <a:fld id="{F40C4AFB-7FA9-461A-AC95-91FE62A25222}" type="slidenum">
              <a:rPr lang="en-US"/>
              <a:pPr>
                <a:defRPr/>
              </a:pPr>
              <a:t>‹#›</a:t>
            </a:fld>
            <a:endParaRPr lang="en-US" dirty="0"/>
          </a:p>
        </p:txBody>
      </p:sp>
    </p:spTree>
    <p:extLst>
      <p:ext uri="{BB962C8B-B14F-4D97-AF65-F5344CB8AC3E}">
        <p14:creationId xmlns:p14="http://schemas.microsoft.com/office/powerpoint/2010/main" val="1399263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a:solidFill>
                  <a:schemeClr val="dk1"/>
                </a:solidFill>
                <a:effectLst/>
                <a:latin typeface="+mn-lt"/>
                <a:ea typeface="Calibri"/>
                <a:cs typeface="Calibri"/>
                <a:sym typeface="Calibri"/>
              </a:rPr>
              <a:t>This module was last updated on February 2016.</a:t>
            </a:r>
            <a:endParaRPr lang="en-US" dirty="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93222F-D66C-4FD9-9D28-1FB579170F5C}"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t>Text complexity is a term widely included in discussions regarding the Common Core State Standards, but often with little depth of understanding regarding what makes a text complex.  The Standards include excellent resources to support the understanding of text complexity and the related research.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x-none"/>
              <a:t>The complexity level is determined by both quantitative and qualitative measures.  The details of text complexity are well described in Appendix A of the Standards, one of the supplemental readings offered with this module. New tools have been developed since the Standards were developed to help determine qualitative text complexity. Those materials are available on </a:t>
            </a:r>
            <a:r>
              <a:rPr lang="x-none" u="sng">
                <a:solidFill>
                  <a:schemeClr val="hlink"/>
                </a:solidFill>
                <a:hlinkClick r:id="" action="ppaction://noaction"/>
              </a:rPr>
              <a:t>www.achievethecore.org</a:t>
            </a:r>
          </a:p>
          <a:p>
            <a:pPr eaLnBrk="1" fontAlgn="auto" hangingPunct="1">
              <a:spcBef>
                <a:spcPts val="0"/>
              </a:spcBef>
              <a:spcAft>
                <a:spcPts val="0"/>
              </a:spcAft>
              <a:defRPr/>
            </a:pPr>
            <a:endParaRPr lang="x-none" u="sng">
              <a:solidFill>
                <a:schemeClr val="hlink"/>
              </a:solidFill>
              <a:hlinkClick r:id="" action="ppaction://noaction"/>
            </a:endParaRPr>
          </a:p>
          <a:p>
            <a:pPr eaLnBrk="1" fontAlgn="auto" hangingPunct="1">
              <a:spcBef>
                <a:spcPts val="0"/>
              </a:spcBef>
              <a:spcAft>
                <a:spcPts val="0"/>
              </a:spcAft>
              <a:defRPr/>
            </a:pPr>
            <a:r>
              <a:rPr lang="x-none"/>
              <a:t>Students who struggle with reading almost always have gaps in their vocabulary and their ability to deal with more complex sentence structures. This too is well documented in research. </a:t>
            </a:r>
          </a:p>
          <a:p>
            <a:pPr eaLnBrk="1" fontAlgn="auto" hangingPunct="1">
              <a:spcBef>
                <a:spcPts val="0"/>
              </a:spcBef>
              <a:spcAft>
                <a:spcPts val="0"/>
              </a:spcAft>
              <a:defRPr/>
            </a:pPr>
            <a:endParaRPr lang="x-none"/>
          </a:p>
          <a:p>
            <a:pPr eaLnBrk="1" fontAlgn="auto" hangingPunct="1">
              <a:spcBef>
                <a:spcPts val="0"/>
              </a:spcBef>
              <a:spcAft>
                <a:spcPts val="0"/>
              </a:spcAft>
              <a:defRPr/>
            </a:pPr>
            <a:r>
              <a:rPr lang="x-none"/>
              <a:t>Too often, less proficient students are given texts at their level where they do not see these features, where the demands of vocabulary and sentence structure are lowered. Though this is done for the kindest of reasons, it has disastrous consequences. Day by day, differentiating by level of text during instructional time increases the achievement gap between high performers and those who struggle.  </a:t>
            </a:r>
          </a:p>
          <a:p>
            <a:pPr eaLnBrk="1" fontAlgn="auto" hangingPunct="1">
              <a:spcBef>
                <a:spcPts val="0"/>
              </a:spcBef>
              <a:spcAft>
                <a:spcPts val="0"/>
              </a:spcAft>
              <a:defRPr/>
            </a:pPr>
            <a:endParaRPr lang="x-none"/>
          </a:p>
          <a:p>
            <a:pPr eaLnBrk="1" fontAlgn="auto" hangingPunct="1">
              <a:spcBef>
                <a:spcPts val="0"/>
              </a:spcBef>
              <a:spcAft>
                <a:spcPts val="0"/>
              </a:spcAft>
              <a:defRPr/>
            </a:pPr>
            <a:r>
              <a:rPr lang="x-none"/>
              <a:t>Students cannot address gaps in their vocabulary and develop</a:t>
            </a:r>
            <a:r>
              <a:rPr lang="en-US" dirty="0"/>
              <a:t> the</a:t>
            </a:r>
            <a:r>
              <a:rPr lang="x-none"/>
              <a:t> skill </a:t>
            </a:r>
            <a:r>
              <a:rPr lang="en-US" dirty="0"/>
              <a:t>of </a:t>
            </a:r>
            <a:r>
              <a:rPr lang="x-none"/>
              <a:t>unpacking complex syntax when they are not given the opportunity to work with material</a:t>
            </a:r>
            <a:r>
              <a:rPr lang="en-US" dirty="0"/>
              <a:t>s</a:t>
            </a:r>
            <a:r>
              <a:rPr lang="x-none"/>
              <a:t> that provides th</a:t>
            </a:r>
            <a:r>
              <a:rPr lang="en-US" dirty="0"/>
              <a:t>o</a:t>
            </a:r>
            <a:r>
              <a:rPr lang="x-none"/>
              <a:t>se opportunities.  </a:t>
            </a:r>
          </a:p>
          <a:p>
            <a:pPr eaLnBrk="1" fontAlgn="auto" hangingPunct="1">
              <a:spcBef>
                <a:spcPts val="0"/>
              </a:spcBef>
              <a:spcAft>
                <a:spcPts val="0"/>
              </a:spcAft>
              <a:defRPr/>
            </a:pPr>
            <a:endParaRPr lang="x-none"/>
          </a:p>
          <a:p>
            <a:pPr eaLnBrk="1" fontAlgn="auto" hangingPunct="1">
              <a:spcBef>
                <a:spcPts val="0"/>
              </a:spcBef>
              <a:spcAft>
                <a:spcPts val="0"/>
              </a:spcAft>
              <a:defRPr/>
            </a:pPr>
            <a:r>
              <a:rPr lang="x-none"/>
              <a:t>With that said, there is a place for providing students with text more appropriately matched to their individual reading abilities</a:t>
            </a:r>
            <a:r>
              <a:rPr lang="en-US" dirty="0"/>
              <a:t> in order</a:t>
            </a:r>
            <a:r>
              <a:rPr lang="x-none"/>
              <a:t> to build fluency and provide opportunity for increasing the volume of reading.  But those texts cannot be the primary texts for instruction.</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D97F97E-5A75-436E-B79E-C0B689ADA40D}"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mathematics there are also three shifts.  You could engage in an interesting discussion with the ELA/Literacy standards as to whether or not to address all three shifts at once, or where to start.  For the mathematics standards there is no option.  You must start with focus.  Mathematics education in this nation is often described as a “mile-wide and an inch-deep.” We </a:t>
            </a:r>
            <a:r>
              <a:rPr lang="en-US" i="1" dirty="0"/>
              <a:t>cover</a:t>
            </a:r>
            <a:r>
              <a:rPr lang="en-US" dirty="0"/>
              <a:t> lots and lots of topics year after year.  The pressure of coverage makes little time available for students to build a strong command of anything, including the understanding and skills which they will be required to build upon as they progress toward more complex mathematical concepts.  </a:t>
            </a:r>
          </a:p>
          <a:p>
            <a:pPr eaLnBrk="1" hangingPunct="1">
              <a:spcBef>
                <a:spcPct val="0"/>
              </a:spcBef>
            </a:pPr>
            <a:endParaRPr lang="en-US" dirty="0"/>
          </a:p>
          <a:p>
            <a:pPr eaLnBrk="1" hangingPunct="1">
              <a:spcBef>
                <a:spcPct val="0"/>
              </a:spcBef>
            </a:pPr>
            <a:r>
              <a:rPr lang="en-US" dirty="0"/>
              <a:t>The Common Core State Standards have modeled the standards of high-performing countries by focusing on a more narrow set of math concepts and skills to make room for deeper understanding. The potential for the CCSS to improve math education can only be realized if we first make room in the classroom to support student learning.  </a:t>
            </a:r>
          </a:p>
          <a:p>
            <a:pPr eaLnBrk="1" hangingPunct="1">
              <a:spcBef>
                <a:spcPct val="0"/>
              </a:spcBef>
            </a:pPr>
            <a:endParaRPr lang="en-US" dirty="0"/>
          </a:p>
          <a:p>
            <a:pPr eaLnBrk="1" hangingPunct="1">
              <a:spcBef>
                <a:spcPct val="0"/>
              </a:spcBef>
            </a:pPr>
            <a:r>
              <a:rPr lang="en-US" dirty="0"/>
              <a:t>Jason Zimba, one of the lead of authors of the Common Core State Standards for Mathematics, has said that “focus compromised is not focus.”  This points to the great risk in simply going through an alignment study in preparing to implement the Standards.  In order to change the outcomes for students we need to commit to narrowing the focus and simply cutting out or delaying some of the topics typically found in our math curriculum.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1E0465-0DE9-47EC-9DF6-D0AC95369478}"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This slide presents a visualization of how U.S standards used to be arranged, giving equal importance to all four areas - like </a:t>
            </a:r>
            <a:r>
              <a:rPr lang="en-US" altLang="en-US"/>
              <a:t>“</a:t>
            </a:r>
            <a:r>
              <a:rPr lang="en-US"/>
              <a:t>shopping aisles.</a:t>
            </a:r>
            <a:r>
              <a:rPr lang="en-US" altLang="en-US"/>
              <a:t>”</a:t>
            </a:r>
            <a:r>
              <a:rPr lang="en-US"/>
              <a:t> Each grade goes up and down the aisles, tossing topics into the cart, losing focus.  This visualization, and the curriculum which it represents, shows no priority.  The CCSS domain structure communicates the changing emphases throughout the elementary years (e.g., Ratios and Proportional Relationships in grades 6 and 7). </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834BEA-ACFD-4023-87B5-5C7D0F745DBA}" type="slidenum">
              <a:rPr lang="en-US" smtClean="0">
                <a:ea typeface="MS PGothic" pitchFamily="34" charset="-128"/>
              </a:rPr>
              <a:pPr fontAlgn="base">
                <a:spcBef>
                  <a:spcPct val="0"/>
                </a:spcBef>
                <a:spcAft>
                  <a:spcPct val="0"/>
                </a:spcAft>
                <a:defRPr/>
              </a:pPr>
              <a:t>12</a:t>
            </a:fld>
            <a:endParaRPr lang="en-US">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In contrast to the prior slides visualization, this picture shows a shape.  Early emphasis on operations and algebraic thinking and number and operations – base ten build to more sophisticated concepts in middle school and then to authentic algebra, rather than the all too common “experience with algebra” for all.  </a:t>
            </a: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F231DB-0510-4B9F-B8E6-173EEF6182E7}" type="slidenum">
              <a:rPr lang="en-US" smtClean="0">
                <a:ea typeface="MS PGothic" pitchFamily="34" charset="-128"/>
              </a:rPr>
              <a:pPr fontAlgn="base">
                <a:spcBef>
                  <a:spcPct val="0"/>
                </a:spcBef>
                <a:spcAft>
                  <a:spcPct val="0"/>
                </a:spcAft>
                <a:defRPr/>
              </a:pPr>
              <a:t>13</a:t>
            </a:fld>
            <a:endParaRPr lang="en-US">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This chart shows the major priority areas in K-8 math.  These are concepts which demand the most time, attention, and energy throughout the school year.  </a:t>
            </a:r>
          </a:p>
          <a:p>
            <a:pPr eaLnBrk="1" hangingPunct="1">
              <a:spcBef>
                <a:spcPct val="0"/>
              </a:spcBef>
            </a:pPr>
            <a:endParaRPr lang="en-US"/>
          </a:p>
          <a:p>
            <a:pPr eaLnBrk="1" hangingPunct="1">
              <a:spcBef>
                <a:spcPct val="0"/>
              </a:spcBef>
            </a:pPr>
            <a:r>
              <a:rPr lang="en-US"/>
              <a:t>These are not topics to be checked off a list during an isolated unit of instruction. Rather, these priority areas will be present throughout the school year through rich instructional experiences. </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3531459-97C1-4D07-8C2B-D053F6BC39F9}" type="slidenum">
              <a:rPr lang="en-US" smtClean="0"/>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0513" indent="-290513" eaLnBrk="1" hangingPunct="1">
              <a:spcBef>
                <a:spcPct val="0"/>
              </a:spcBef>
              <a:buFontTx/>
              <a:buChar char="•"/>
            </a:pPr>
            <a:r>
              <a:rPr lang="en-US"/>
              <a:t>In the second shift, coherence, we take advantage of focus to actually pay attention to sense-making in math.  Coherence speaks to the idea that math does not consist of a list of isolated topics.  </a:t>
            </a:r>
            <a:br>
              <a:rPr lang="en-US"/>
            </a:br>
            <a:endParaRPr lang="en-US"/>
          </a:p>
          <a:p>
            <a:pPr marL="290513" indent="-290513" eaLnBrk="1" hangingPunct="1">
              <a:spcBef>
                <a:spcPct val="0"/>
              </a:spcBef>
              <a:buFontTx/>
              <a:buChar char="•"/>
            </a:pPr>
            <a:r>
              <a:rPr lang="en-US"/>
              <a:t>The Standards themselves, and therefore any resulting curriculum and instruction, should build on major concepts within a given school year as well as major concepts from previous school years.  </a:t>
            </a: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4608C0-ED38-4006-8F55-509B0F587127}" type="slidenum">
              <a:rPr lang="en-US" smtClean="0"/>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Instead of bar charts being </a:t>
            </a:r>
            <a:r>
              <a:rPr lang="en-US" altLang="en-US"/>
              <a:t>“</a:t>
            </a:r>
            <a:r>
              <a:rPr lang="en-US"/>
              <a:t>yet another thing to cover,</a:t>
            </a:r>
            <a:r>
              <a:rPr lang="en-US" altLang="en-US"/>
              <a:t>”</a:t>
            </a:r>
            <a:r>
              <a:rPr lang="en-US"/>
              <a:t> detracting from focus, this standard tells you how to link bar charts to the major work of the grade. This contrasts with typical practice in which it is not uncommon for instruction that focuses on data representation to miss the opportunity to reinforce work with operations by having students use calculators when they are not working on “calculation.”</a:t>
            </a: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3E0675-41B3-437F-A71D-A2A956B41F2B}" type="slidenum">
              <a:rPr lang="en-US" smtClean="0">
                <a:ea typeface="MS PGothic" pitchFamily="34" charset="-128"/>
              </a:rPr>
              <a:pPr fontAlgn="base">
                <a:spcBef>
                  <a:spcPct val="0"/>
                </a:spcBef>
                <a:spcAft>
                  <a:spcPct val="0"/>
                </a:spcAft>
                <a:defRPr/>
              </a:pPr>
              <a:t>16</a:t>
            </a:fld>
            <a:endParaRPr lang="en-US">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t>The third shift is Rigor.  This word can mean many different things.  For purposes of describing the shifts of the standards, it does </a:t>
            </a:r>
            <a:r>
              <a:rPr lang="en-US" b="1"/>
              <a:t>not</a:t>
            </a:r>
            <a:r>
              <a:rPr lang="en-US"/>
              <a:t> mean “more difficult.” For example, stating that “the standards are more rigorous” does not mean that “the standards are just harder.”   Here rigor is about the depth of what is expected in the standards, and also about what one should expect to see happening in the classroom, in curricular materials, and so on.   </a:t>
            </a:r>
          </a:p>
          <a:p>
            <a:pPr defTabSz="930275" eaLnBrk="1" hangingPunct="1">
              <a:spcBef>
                <a:spcPct val="0"/>
              </a:spcBef>
            </a:pPr>
            <a:endParaRPr lang="en-US"/>
          </a:p>
          <a:p>
            <a:pPr defTabSz="930275" eaLnBrk="1" hangingPunct="1">
              <a:spcBef>
                <a:spcPct val="0"/>
              </a:spcBef>
            </a:pPr>
            <a:r>
              <a:rPr lang="en-US"/>
              <a:t>The Standards do not offer a choice between focus on conceptual understanding or fluency or application.  They instead require equal intensity of all three.  In practical terms, it is not enough to merely know your multiplication facts in third grade, but students must also understand the concept of multiplication and what it represents and be able to apply that understanding and fluency to solving real-world or unexpected application problems.  </a:t>
            </a:r>
          </a:p>
          <a:p>
            <a:pPr defTabSz="930275" eaLnBrk="1" hangingPunct="1">
              <a:spcBef>
                <a:spcPct val="0"/>
              </a:spcBef>
            </a:pPr>
            <a:endParaRPr lang="en-US"/>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5EB556-7A9D-49FE-B2C0-650F9D561DB7}" type="slidenum">
              <a:rPr lang="en-US" smtClean="0"/>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a:t>Fluent</a:t>
            </a:r>
            <a:r>
              <a:rPr lang="en-US"/>
              <a:t> in the particular Standards cited here means </a:t>
            </a:r>
            <a:r>
              <a:rPr lang="en-US" altLang="en-US"/>
              <a:t>“</a:t>
            </a:r>
            <a:r>
              <a:rPr lang="en-US"/>
              <a:t>fast and accurate.</a:t>
            </a:r>
            <a:r>
              <a:rPr lang="en-US" altLang="en-US"/>
              <a:t>”</a:t>
            </a:r>
            <a:r>
              <a:rPr lang="en-US"/>
              <a:t> It might also help to think of fluency in math as similar to fluency in a foreign language: when you</a:t>
            </a:r>
            <a:r>
              <a:rPr lang="en-US" altLang="en-US"/>
              <a:t>’</a:t>
            </a:r>
            <a:r>
              <a:rPr lang="en-US"/>
              <a:t>re fluent, you flow. Fluent isn</a:t>
            </a:r>
            <a:r>
              <a:rPr lang="en-US" altLang="en-US"/>
              <a:t>’</a:t>
            </a:r>
            <a:r>
              <a:rPr lang="en-US"/>
              <a:t>t halting, stumbling, or reversing oneself. </a:t>
            </a:r>
          </a:p>
          <a:p>
            <a:pPr eaLnBrk="1" hangingPunct="1">
              <a:spcBef>
                <a:spcPct val="0"/>
              </a:spcBef>
            </a:pPr>
            <a:endParaRPr lang="en-US"/>
          </a:p>
          <a:p>
            <a:pPr eaLnBrk="1" hangingPunct="1">
              <a:spcBef>
                <a:spcPct val="0"/>
              </a:spcBef>
            </a:pPr>
            <a:r>
              <a:rPr lang="en-US"/>
              <a:t>The word </a:t>
            </a:r>
            <a:r>
              <a:rPr lang="en-US" i="1"/>
              <a:t>fluency</a:t>
            </a:r>
            <a:r>
              <a:rPr lang="en-US"/>
              <a:t> was used judiciously in the Standards to mark the endpoints of progressions of learning that begin with solid underpinnings and then pass upward through stages of growing maturity. </a:t>
            </a:r>
          </a:p>
          <a:p>
            <a:pPr eaLnBrk="1" hangingPunct="1">
              <a:spcBef>
                <a:spcPct val="0"/>
              </a:spcBef>
            </a:pPr>
            <a:endParaRPr lang="en-US"/>
          </a:p>
          <a:p>
            <a:pPr eaLnBrk="1" hangingPunct="1">
              <a:spcBef>
                <a:spcPct val="0"/>
              </a:spcBef>
            </a:pPr>
            <a:r>
              <a:rPr lang="en-US"/>
              <a:t>Some of these fluency expectations are meant to be mental, and others may need pencil and paper. But for each of them, there should be no hesitation in getting the answer with accuracy.</a:t>
            </a:r>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88176E-B104-4FBA-89C7-C071041E3BF1}" type="slidenum">
              <a:rPr lang="en-US" smtClean="0">
                <a:ea typeface="MS PGothic" pitchFamily="34" charset="-128"/>
              </a:rPr>
              <a:pPr fontAlgn="base">
                <a:spcBef>
                  <a:spcPct val="0"/>
                </a:spcBef>
                <a:spcAft>
                  <a:spcPct val="0"/>
                </a:spcAft>
                <a:defRPr/>
              </a:pPr>
              <a:t>18</a:t>
            </a:fld>
            <a:endParaRPr lang="en-US">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Common Core State Standards for Mathematics include standards for mathematical practices in addition to standards in content.  </a:t>
            </a:r>
          </a:p>
          <a:p>
            <a:pPr eaLnBrk="1" hangingPunct="1">
              <a:spcBef>
                <a:spcPct val="0"/>
              </a:spcBef>
            </a:pPr>
            <a:endParaRPr lang="en-US"/>
          </a:p>
          <a:p>
            <a:pPr eaLnBrk="1" hangingPunct="1">
              <a:spcBef>
                <a:spcPct val="0"/>
              </a:spcBef>
            </a:pPr>
            <a:r>
              <a:rPr lang="en-US"/>
              <a:t>The Standards for Mathematical Practice describe varieties of expertise that mathematics educators at all levels should seek to develop in their students. These practices rest on important “processes and proficiencies” with longstanding importance in mathematics education.</a:t>
            </a:r>
          </a:p>
          <a:p>
            <a:pPr eaLnBrk="1" hangingPunct="1">
              <a:spcBef>
                <a:spcPct val="0"/>
              </a:spcBef>
            </a:pPr>
            <a:endParaRPr lang="en-US"/>
          </a:p>
          <a:p>
            <a:pPr eaLnBrk="1" hangingPunct="1">
              <a:spcBef>
                <a:spcPct val="0"/>
              </a:spcBef>
            </a:pPr>
            <a:r>
              <a:rPr lang="en-US"/>
              <a:t>In integrating the practice standards, it is important that we do not bureaucratize these expectations – as in “problem solving Mondays” or “perseverance Tuesdays.”  Rather, these practices should be integrated into the content instruction and practice.  </a:t>
            </a:r>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B6FC73-4D25-4CDE-866D-023B958F413F}" type="slidenum">
              <a:rPr lang="en-US" smtClean="0"/>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a:t>In this time of implementing the Common Core State Standards, it is very easy to approach this as yet another round of “standards revision.”  Many of us have lived through such revision processes, </a:t>
            </a:r>
            <a:r>
              <a:rPr lang="en-US" i="1" dirty="0"/>
              <a:t>multiple times</a:t>
            </a:r>
            <a:r>
              <a:rPr lang="en-US" dirty="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Even though we have had standards across the country since the 1990s, we have not had systemic </a:t>
            </a:r>
            <a:r>
              <a:rPr lang="en-US" b="1" dirty="0"/>
              <a:t>standards based instruction</a:t>
            </a:r>
            <a:r>
              <a:rPr lang="en-US" dirty="0"/>
              <a:t>.  There are plenty of reasons why previous versions of standards so rarely led to standards based instruction.</a:t>
            </a:r>
          </a:p>
          <a:p>
            <a:pPr eaLnBrk="1" fontAlgn="auto" hangingPunct="1">
              <a:spcBef>
                <a:spcPts val="0"/>
              </a:spcBef>
              <a:spcAft>
                <a:spcPts val="0"/>
              </a:spcAft>
              <a:defRPr/>
            </a:pPr>
            <a:endParaRPr lang="en-US" dirty="0"/>
          </a:p>
          <a:p>
            <a:pPr marL="232943" indent="-232943" eaLnBrk="1" fontAlgn="auto" hangingPunct="1">
              <a:spcBef>
                <a:spcPts val="0"/>
              </a:spcBef>
              <a:spcAft>
                <a:spcPts val="0"/>
              </a:spcAft>
              <a:buFont typeface="+mj-lt"/>
              <a:buAutoNum type="arabicPeriod"/>
              <a:defRPr/>
            </a:pPr>
            <a:r>
              <a:rPr lang="en-US" dirty="0"/>
              <a:t>Typical state standards which preceded the Common Core were excessively long and broad.  Even if a teacher wanted to teach all of the standards included in a typical grade, there simply are not enough school days in a year – perhaps in several years – to teach what was listed. In addition, the standards themselves were often made of exceptionally broad statements. Many student learning objectives could be aligned to very broad descriptions of learning.  </a:t>
            </a:r>
          </a:p>
          <a:p>
            <a:pPr marL="232943" indent="-232943" eaLnBrk="1" fontAlgn="auto" hangingPunct="1">
              <a:spcBef>
                <a:spcPts val="0"/>
              </a:spcBef>
              <a:spcAft>
                <a:spcPts val="0"/>
              </a:spcAft>
              <a:buFont typeface="+mj-lt"/>
              <a:buAutoNum type="arabicPeriod"/>
              <a:defRPr/>
            </a:pPr>
            <a:r>
              <a:rPr lang="en-US" dirty="0"/>
              <a:t>One might think that the assessments designed to evaluate student learning of these standards would be a point of guidance to teachers working from a list of standards too long to teach. State assessments however were often built on vague blue prints that often surveyed or sampled the standards.</a:t>
            </a:r>
          </a:p>
          <a:p>
            <a:pPr marL="232943" indent="-232943" eaLnBrk="1" fontAlgn="auto" hangingPunct="1">
              <a:spcBef>
                <a:spcPts val="0"/>
              </a:spcBef>
              <a:spcAft>
                <a:spcPts val="0"/>
              </a:spcAft>
              <a:buFont typeface="+mj-lt"/>
              <a:buAutoNum type="arabicPeriod"/>
              <a:defRPr/>
            </a:pPr>
            <a:r>
              <a:rPr lang="en-US" dirty="0"/>
              <a:t>Teachers are therefore often left with the “best worst option” of simply covering as many of the standards as possible in order to hedge their bets for what would appear on the assessments. This has created an intense pressure on teachers, who have limited time.  The level of student learning is considered only after the pacing charts.  </a:t>
            </a:r>
          </a:p>
          <a:p>
            <a:pPr marL="232943" indent="-232943" eaLnBrk="1" fontAlgn="auto" hangingPunct="1">
              <a:spcBef>
                <a:spcPts val="0"/>
              </a:spcBef>
              <a:spcAft>
                <a:spcPts val="0"/>
              </a:spcAft>
              <a:buFont typeface="+mj-lt"/>
              <a:buAutoNum type="arabicPeriod"/>
              <a:defRPr/>
            </a:pPr>
            <a:r>
              <a:rPr lang="en-US" dirty="0"/>
              <a:t>For decades the long lists of standards coupled with accountability pressures have led to an unbalanced focus on what is being taught, rather than on what is being learned.  </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4B3F8D-7704-41CE-9A81-899D5AFA9F9E}"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shifts are a very powerful entrance point to the standards.  They should be well understood by all stakeholders. Once everyone understands these shifts, they can be used as “anchors” to guide the many decisions to be made about the use of time, energy, resources, assessments, etc.  The CCSS and the larger mission of supporting students in college and career readiness should weave its way into all decisions and conversations in the education system.  </a:t>
            </a:r>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B00939-7222-4307-8AA1-12460CCFB428}" type="slidenum">
              <a:rPr lang="en-US" smtClean="0"/>
              <a:pPr fontAlgn="base">
                <a:spcBef>
                  <a:spcPct val="0"/>
                </a:spcBef>
                <a:spcAft>
                  <a:spcPct val="0"/>
                </a:spcAft>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a:t>So despite a lot of effort, our past efforts to implement standards have not generally led to broad student achievement.  Instead, we have lots of evidence that we are still falling short.  </a:t>
            </a:r>
          </a:p>
          <a:p>
            <a:pPr eaLnBrk="1" fontAlgn="auto" hangingPunct="1">
              <a:spcBef>
                <a:spcPts val="0"/>
              </a:spcBef>
              <a:spcAft>
                <a:spcPts val="0"/>
              </a:spcAft>
              <a:defRPr/>
            </a:pPr>
            <a:endParaRPr lang="en-US" dirty="0"/>
          </a:p>
          <a:p>
            <a:pPr marL="174708" indent="-174708" eaLnBrk="1" fontAlgn="auto" hangingPunct="1">
              <a:spcBef>
                <a:spcPts val="100"/>
              </a:spcBef>
              <a:spcAft>
                <a:spcPts val="0"/>
              </a:spcAft>
              <a:buFont typeface="Arial" pitchFamily="34" charset="0"/>
              <a:buChar char="•"/>
              <a:defRPr/>
            </a:pPr>
            <a:r>
              <a:rPr lang="en-US" dirty="0"/>
              <a:t>We continue to have significant gaps in achievement among racial/ethnic groups, income levels, etc.  </a:t>
            </a:r>
          </a:p>
          <a:p>
            <a:pPr marL="174708" indent="-174708" eaLnBrk="1" fontAlgn="auto" hangingPunct="1">
              <a:spcBef>
                <a:spcPts val="100"/>
              </a:spcBef>
              <a:spcAft>
                <a:spcPts val="0"/>
              </a:spcAft>
              <a:buFont typeface="Arial" pitchFamily="34" charset="0"/>
              <a:buChar char="•"/>
              <a:defRPr/>
            </a:pPr>
            <a:r>
              <a:rPr lang="en-US" dirty="0"/>
              <a:t>While standards were supposed to define the minimum expectations for all students, we have actually had persistent gaps in expectations for students as we attempted to implement a set of standards which simply could not have been thoroughly taught –or learned.  </a:t>
            </a:r>
          </a:p>
          <a:p>
            <a:pPr marL="174708" indent="-174708" eaLnBrk="1" fontAlgn="auto" hangingPunct="1">
              <a:spcBef>
                <a:spcPts val="100"/>
              </a:spcBef>
              <a:spcAft>
                <a:spcPts val="0"/>
              </a:spcAft>
              <a:buFont typeface="Arial" pitchFamily="34" charset="0"/>
              <a:buChar char="•"/>
              <a:defRPr/>
            </a:pPr>
            <a:r>
              <a:rPr lang="en-US" dirty="0"/>
              <a:t>Despite smaller class sizes and a doubling of spending on education over the last four decades, we have had little signs of improvement on the literacy assessments of the National Assessment of Educational Progress (NAEP), which is commonly referred to as “our nation’s report card.” While we have had a slight increase in 4</a:t>
            </a:r>
            <a:r>
              <a:rPr lang="en-US" baseline="30000" dirty="0"/>
              <a:t>th</a:t>
            </a:r>
            <a:r>
              <a:rPr lang="en-US" dirty="0"/>
              <a:t> grade results, 8</a:t>
            </a:r>
            <a:r>
              <a:rPr lang="en-US" baseline="30000" dirty="0"/>
              <a:t>th</a:t>
            </a:r>
            <a:r>
              <a:rPr lang="en-US" dirty="0"/>
              <a:t> grade results have been flat, and the results we get from the 12</a:t>
            </a:r>
            <a:r>
              <a:rPr lang="en-US" baseline="30000" dirty="0"/>
              <a:t>th</a:t>
            </a:r>
            <a:r>
              <a:rPr lang="en-US" dirty="0"/>
              <a:t> grade assessment show a slight dip in proficiency levels.  </a:t>
            </a:r>
          </a:p>
          <a:p>
            <a:pPr marL="174708" indent="-174708" eaLnBrk="1" fontAlgn="auto" hangingPunct="1">
              <a:spcBef>
                <a:spcPts val="100"/>
              </a:spcBef>
              <a:spcAft>
                <a:spcPts val="0"/>
              </a:spcAft>
              <a:buFont typeface="Arial" pitchFamily="34" charset="0"/>
              <a:buChar char="•"/>
              <a:defRPr/>
            </a:pPr>
            <a:r>
              <a:rPr lang="en-US" dirty="0"/>
              <a:t>Another piece of evidence that indicates the need for reform is the data from the ACT assessment.  These 2012 results show alarming gaps between the knowledge and skills needed to earn a diploma and the knowledge and skills to actually be prepared for education and training after high school.  </a:t>
            </a:r>
          </a:p>
          <a:p>
            <a:pPr marL="174708" indent="-174708" eaLnBrk="1" fontAlgn="auto" hangingPunct="1">
              <a:spcBef>
                <a:spcPts val="100"/>
              </a:spcBef>
              <a:spcAft>
                <a:spcPts val="0"/>
              </a:spcAft>
              <a:buFont typeface="Arial" pitchFamily="34" charset="0"/>
              <a:buChar char="•"/>
              <a:defRPr/>
            </a:pPr>
            <a:r>
              <a:rPr lang="en-US" dirty="0"/>
              <a:t>This of course leads to incredibly high rates of remediation, costing many of our  young adults a significant amount of time and money. Compounding the costs is the fact that remedial students are more likely to drop out of college without a degree. Less than 50 percent of remedial students complete their recommended remedial courses. Less than 25 percent of remedial students at community colleges earn a certificate or degree within eight years. Students in remedial reading or math have particularly dismal chances of success. A U.S. Department of Education study found that 58 percent of students who do not require remediation earn a bachelor’s degree, compared to only 17 percent of students enrolled in remedial reading and 27 percent of students enrolled in remedial math.</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DD18B7B-F54B-4805-8BEE-5C258777930D}"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Common Core State Standards are based on a belief that education can lead to improved opportunities for all children and that we need to do more than just give them a credential.  We need to create a K-12 </a:t>
            </a:r>
            <a:r>
              <a:rPr lang="en-US" i="1"/>
              <a:t>system</a:t>
            </a:r>
            <a:r>
              <a:rPr lang="en-US"/>
              <a:t> of education in which we focus our energy, efforts, and resources on what really matters to support their success.  </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37E5DA-04CA-4C4A-8741-77DEFCBFE31C}"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a:t>So, where do the Common Core State Standards fit in with this conversation?  In order to improve education, we need to have a set of standards that are powerful, meaningful, and achievable.  During the development of the Standards, the design principles were often described as </a:t>
            </a:r>
            <a:r>
              <a:rPr lang="en-US" i="1" dirty="0"/>
              <a:t>fewer, clearer, and higher.  </a:t>
            </a:r>
            <a:r>
              <a:rPr lang="en-US" dirty="0"/>
              <a:t>Although these are relative, and perhaps even subjective terms, it is worth understanding how these make the Common Core State Standards different in approach than typical state standards.</a:t>
            </a:r>
            <a:endParaRPr lang="en-US" i="1" dirty="0"/>
          </a:p>
          <a:p>
            <a:pPr marL="640594" lvl="1" indent="-174708" eaLnBrk="1" fontAlgn="auto" hangingPunct="1">
              <a:spcBef>
                <a:spcPts val="0"/>
              </a:spcBef>
              <a:spcAft>
                <a:spcPts val="0"/>
              </a:spcAft>
              <a:buFont typeface="Arial" pitchFamily="34" charset="0"/>
              <a:buChar char="•"/>
              <a:defRPr/>
            </a:pPr>
            <a:r>
              <a:rPr lang="en-US" dirty="0"/>
              <a:t>In terms of fewer, the design principle is that these standards </a:t>
            </a:r>
            <a:r>
              <a:rPr lang="en-US" u="sng" dirty="0"/>
              <a:t>can</a:t>
            </a:r>
            <a:r>
              <a:rPr lang="en-US" dirty="0"/>
              <a:t> be learned within a year.  There is very little repetition from year to year of the same standards.  </a:t>
            </a:r>
          </a:p>
          <a:p>
            <a:pPr marL="640594" lvl="1" indent="-174708" eaLnBrk="1" fontAlgn="auto" hangingPunct="1">
              <a:spcBef>
                <a:spcPts val="0"/>
              </a:spcBef>
              <a:spcAft>
                <a:spcPts val="0"/>
              </a:spcAft>
              <a:buFont typeface="Arial" pitchFamily="34" charset="0"/>
              <a:buChar char="•"/>
              <a:defRPr/>
            </a:pPr>
            <a:r>
              <a:rPr lang="en-US" dirty="0"/>
              <a:t>The standards are clearer in that they more precisely describe outcome expectations, rather than vague or broad descriptions of learning.</a:t>
            </a:r>
          </a:p>
          <a:p>
            <a:pPr marL="640594" lvl="1" indent="-174708" eaLnBrk="1" fontAlgn="auto" hangingPunct="1">
              <a:spcBef>
                <a:spcPts val="0"/>
              </a:spcBef>
              <a:spcAft>
                <a:spcPts val="0"/>
              </a:spcAft>
              <a:buFont typeface="Arial" pitchFamily="34" charset="0"/>
              <a:buChar char="•"/>
              <a:defRPr/>
            </a:pPr>
            <a:r>
              <a:rPr lang="en-US" dirty="0"/>
              <a:t>The standards are higher with respect to what is meant by higher – not harder – standards.  Having higher standards means that what is included in the Common Core State Standards is actually intended for all students each year; there is congruence between what is stated and what is expected.  </a:t>
            </a:r>
          </a:p>
          <a:p>
            <a:pPr marL="640594" lvl="1" indent="-174708"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r>
              <a:rPr lang="en-US" dirty="0"/>
              <a:t>The next issue then is how to get to fewer, clearer, higher.  Unlike typical standards development or revision processes in which groups of stakeholders are gathered in committees to advocate for their individual positions, preferences, pet topics, etc., these standards relied on evidence for what students need in order to be prepared for college and careers.  It turns out that a lot of what we spend time and energy on in school K-12, doesn’t buy students much after graduation.  This of course wouldn’t be a problem if time was not such a finite resource.  Because time is limited however, decisions had to be made.  Rarely in education do we pay so much attention to the limited resource of time.  We often, rather, keep adding and adding initiatives. It is always easy to add one more thing.  These Standards were built with the awareness that each additional expectation came at the cost of time spent on what was already included.    It is exceptionally important in understanding these Common Core State Standards that we acknowledge and accept the power of the </a:t>
            </a:r>
            <a:r>
              <a:rPr lang="en-US" b="1" u="sng" dirty="0"/>
              <a:t>eraser</a:t>
            </a:r>
            <a:r>
              <a:rPr lang="en-US" dirty="0"/>
              <a:t> as well as, perhaps after,  the power of the pen.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4CA64B-D087-4F1C-8F5D-BBD8A28BE308}"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fontAlgn="auto" hangingPunct="1">
              <a:spcBef>
                <a:spcPct val="0"/>
              </a:spcBef>
              <a:spcAft>
                <a:spcPts val="0"/>
              </a:spcAft>
              <a:defRPr/>
            </a:pPr>
            <a:r>
              <a:rPr lang="en-US" dirty="0"/>
              <a:t>In discussing the Common Core State Standards, it is exceptionally helpful to be mindful of the “big picture” implications.  These implications have been commonly referred to as “The Shifts.”  You can think of these as understanding the forest from the trees.  There is certainly a lot of detail not included here and yet very important to the Standards.  Understanding these shifts deeply is a very powerful way to start.  There are three shifts in ELA/Literacy and three in mathematics.  The idea here is not just to hear these shifts, but to internalize them.  Listen closely and learn so that you know these shifts and what they mean for you in your role. Let’s start with the first two: </a:t>
            </a:r>
          </a:p>
          <a:p>
            <a:pPr eaLnBrk="1" fontAlgn="auto" hangingPunct="1">
              <a:spcBef>
                <a:spcPct val="0"/>
              </a:spcBef>
              <a:spcAft>
                <a:spcPts val="0"/>
              </a:spcAft>
              <a:defRPr/>
            </a:pPr>
            <a:endParaRPr lang="en-US" dirty="0"/>
          </a:p>
          <a:p>
            <a:pPr marL="232943" indent="-232943" eaLnBrk="1" fontAlgn="auto" hangingPunct="1">
              <a:spcBef>
                <a:spcPct val="0"/>
              </a:spcBef>
              <a:spcAft>
                <a:spcPts val="0"/>
              </a:spcAft>
              <a:buFont typeface="+mj-lt"/>
              <a:buAutoNum type="arabicPeriod"/>
              <a:defRPr/>
            </a:pPr>
            <a:r>
              <a:rPr lang="en-US" dirty="0"/>
              <a:t>The first shift in ELA/Literacy is to build knowledge through content-rich nonfiction.  Think of the two parts of this statement– first, we are building knowledge from text.  Students use the text as a source of knowledge.  This of course means that </a:t>
            </a:r>
            <a:r>
              <a:rPr lang="en-US" u="sng" dirty="0"/>
              <a:t>in addition to</a:t>
            </a:r>
            <a:r>
              <a:rPr lang="en-US" dirty="0"/>
              <a:t> reading stories, students are reading nonfiction.  The CCSS requires that in elementary school about half of what students read should be fiction and about half of what they read should be nonfiction.  In order for these texts to support the building of knowledge, students should read a coherent set of texts that actually support the building of knowledge through text.  This is different from what is typically happening in classrooms now.  Currently as much as 80% of what students read is fiction and when they do read nonfiction, it is often as an isolated “experience in reading nonfiction” such as in a weekly news magazine.  These texts don’t build knowledge through a series of nonfiction texts and they rely on a great deal of knowledge outside of the text.  In middle and high schools the standards </a:t>
            </a:r>
            <a:r>
              <a:rPr lang="en-US" b="1" u="sng" dirty="0"/>
              <a:t>require</a:t>
            </a:r>
            <a:r>
              <a:rPr lang="en-US" dirty="0"/>
              <a:t> attention to literacy across the content areas.  In order to work toward college and career readiness students need the specific literacy skills of science and social studies.  This means that science teachers and social studies support student literacy </a:t>
            </a:r>
            <a:r>
              <a:rPr lang="en-US" i="1" dirty="0"/>
              <a:t>as a way to enhance knowledge and skills in the content area.</a:t>
            </a:r>
            <a:r>
              <a:rPr lang="en-US" dirty="0"/>
              <a:t> There are standards included in the Common Core that specifically describe these expectations.  They are an important component - not a suggestion for implementation, not an appendix, but an essential part.  In looking at a student’s reading requirements across the school year, across all classes middle and high school students should be reading about 70% nonfiction and 30% fiction.  When the content areas are on board, this means that the English class still focuses on literature with some addition of nonfiction.</a:t>
            </a:r>
            <a:br>
              <a:rPr lang="en-US" dirty="0"/>
            </a:br>
            <a:endParaRPr lang="en-US" dirty="0"/>
          </a:p>
          <a:p>
            <a:pPr marL="232943" indent="-232943" eaLnBrk="1" fontAlgn="auto" hangingPunct="1">
              <a:spcBef>
                <a:spcPct val="0"/>
              </a:spcBef>
              <a:spcAft>
                <a:spcPts val="0"/>
              </a:spcAft>
              <a:buFont typeface="+mj-lt"/>
              <a:buAutoNum type="arabicPeriod"/>
              <a:defRPr/>
            </a:pPr>
            <a:r>
              <a:rPr lang="en-US" dirty="0"/>
              <a:t>The second shift may seem rather obvious, but incredibly it is a significant shift from current typical practice.  In this second shift students work with the text as a source of evidence. This is a strong college and career-ready skill.  In response to text, students are actually required to use evidence from the text.  This is contrasted with typical current practice in which students are often asked to answer questions, make arguments, give opinions, construct projects in response to text while requiring no knowledge, comprehension or experience with actually reading the text.  We often refer to this with the slogan of reading like a detective and writing like a reporter.  </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E1746E-A8B5-4F92-9462-3B0B511E0D7E}" type="slidenum">
              <a:rPr lang="en-US" smtClean="0">
                <a:ea typeface="MS PGothic" pitchFamily="34" charset="-128"/>
              </a:rPr>
              <a:pPr fontAlgn="base">
                <a:spcBef>
                  <a:spcPct val="0"/>
                </a:spcBef>
                <a:spcAft>
                  <a:spcPct val="0"/>
                </a:spcAft>
                <a:defRPr/>
              </a:pPr>
              <a:t>6</a:t>
            </a:fld>
            <a:endParaRPr lang="en-US">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145"/>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 name="Shape 146"/>
          <p:cNvSpPr txBox="1">
            <a:spLocks noGrp="1"/>
          </p:cNvSpPr>
          <p:nvPr>
            <p:ph type="body" idx="1"/>
          </p:nvPr>
        </p:nvSpPr>
        <p:spPr>
          <a:xfrm>
            <a:off x="701675" y="4416425"/>
            <a:ext cx="5607050" cy="2159000"/>
          </a:xfrm>
          <a:ln/>
        </p:spPr>
        <p:txBody>
          <a:bodyPr tIns="46563" bIns="46563" anchor="t">
            <a:spAutoFit/>
          </a:bodyPr>
          <a:lstStyle/>
          <a:p>
            <a:pPr eaLnBrk="1" fontAlgn="auto" hangingPunct="1">
              <a:spcBef>
                <a:spcPts val="0"/>
              </a:spcBef>
              <a:spcAft>
                <a:spcPts val="0"/>
              </a:spcAft>
              <a:buSzPct val="25000"/>
              <a:defRPr/>
            </a:pPr>
            <a:r>
              <a:rPr lang="x-none"/>
              <a:t>Text-dependent questions require students to pay attention to the text at hand and to draw evidence from that text.</a:t>
            </a:r>
          </a:p>
          <a:p>
            <a:pPr eaLnBrk="1" fontAlgn="auto" hangingPunct="1">
              <a:spcBef>
                <a:spcPts val="0"/>
              </a:spcBef>
              <a:spcAft>
                <a:spcPts val="0"/>
              </a:spcAft>
              <a:defRPr/>
            </a:pPr>
            <a:endParaRPr lang="x-none"/>
          </a:p>
          <a:p>
            <a:pPr eaLnBrk="1" fontAlgn="auto" hangingPunct="1">
              <a:spcBef>
                <a:spcPts val="0"/>
              </a:spcBef>
              <a:spcAft>
                <a:spcPts val="0"/>
              </a:spcAft>
              <a:buSzPct val="25000"/>
              <a:defRPr/>
            </a:pPr>
            <a:r>
              <a:rPr lang="x-none"/>
              <a:t>What does this look like in the classroom?</a:t>
            </a:r>
          </a:p>
          <a:p>
            <a:pPr marL="174691" indent="-174691" eaLnBrk="1" fontAlgn="auto" hangingPunct="1">
              <a:spcBef>
                <a:spcPts val="0"/>
              </a:spcBef>
              <a:spcAft>
                <a:spcPts val="0"/>
              </a:spcAft>
              <a:buClr>
                <a:srgbClr val="000000"/>
              </a:buClr>
              <a:buSzPct val="129629"/>
              <a:buFont typeface="Arial"/>
              <a:buChar char="•"/>
              <a:defRPr/>
            </a:pPr>
            <a:r>
              <a:rPr lang="x-none"/>
              <a:t>Teachers insist that classroom experiences stay deeply connected to the text on the page and that students develop habits for making evidentiary argument both in conversation </a:t>
            </a:r>
            <a:r>
              <a:rPr lang="en-US" dirty="0"/>
              <a:t>and </a:t>
            </a:r>
            <a:r>
              <a:rPr lang="x-none"/>
              <a:t>in writing</a:t>
            </a:r>
            <a:r>
              <a:rPr lang="en-US" dirty="0"/>
              <a:t>. Teachers</a:t>
            </a:r>
            <a:r>
              <a:rPr lang="x-none"/>
              <a:t> assess comprehension of a text</a:t>
            </a:r>
            <a:r>
              <a:rPr lang="en-US" dirty="0"/>
              <a:t> by evaluating students’ use of evidence in speaking and writing</a:t>
            </a:r>
            <a:r>
              <a:rPr lang="x-none"/>
              <a:t>.</a:t>
            </a:r>
          </a:p>
          <a:p>
            <a:pPr marL="174691" indent="-174691" eaLnBrk="1" fontAlgn="auto" hangingPunct="1">
              <a:spcBef>
                <a:spcPts val="0"/>
              </a:spcBef>
              <a:spcAft>
                <a:spcPts val="0"/>
              </a:spcAft>
              <a:buClr>
                <a:srgbClr val="000000"/>
              </a:buClr>
              <a:buSzPct val="129629"/>
              <a:buFont typeface="Arial"/>
              <a:buChar char="•"/>
              <a:defRPr/>
            </a:pPr>
            <a:r>
              <a:rPr lang="x-none"/>
              <a:t>Students have rich and rigorous conversations and develop writing </a:t>
            </a:r>
            <a:r>
              <a:rPr lang="en-US" dirty="0"/>
              <a:t>all </a:t>
            </a:r>
            <a:r>
              <a:rPr lang="x-none"/>
              <a:t>dependent on a common text. </a:t>
            </a:r>
            <a:endParaRPr lang="en-US" dirty="0"/>
          </a:p>
          <a:p>
            <a:pPr marL="174691" indent="-174691" eaLnBrk="1" fontAlgn="auto" hangingPunct="1">
              <a:spcBef>
                <a:spcPts val="0"/>
              </a:spcBef>
              <a:spcAft>
                <a:spcPts val="0"/>
              </a:spcAft>
              <a:buClr>
                <a:srgbClr val="000000"/>
              </a:buClr>
              <a:buSzPct val="129629"/>
              <a:buFont typeface="Arial"/>
              <a:buChar char="•"/>
              <a:defRPr/>
            </a:pPr>
            <a:r>
              <a:rPr lang="en-US" dirty="0"/>
              <a:t>This is not to say that text-to-self connections are entirely absent, but rather, with this shift, deep understanding of the text should precede students making those connections. </a:t>
            </a:r>
          </a:p>
        </p:txBody>
      </p:sp>
      <p:sp>
        <p:nvSpPr>
          <p:cNvPr id="40964" name="Shape 147"/>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3" bIns="46563" numCol="1" anchorCtr="0" compatLnSpc="1">
            <a:prstTxWarp prst="textNoShape">
              <a:avLst/>
            </a:prstTxWarp>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buSzPct val="25000"/>
              <a:buFont typeface="Arial" charset="0"/>
              <a:buNone/>
            </a:pPr>
            <a:r>
              <a:rPr lang="en-US">
                <a:solidFill>
                  <a:srgbClr val="000000"/>
                </a:solidFill>
                <a:latin typeface="Arial" charset="0"/>
                <a:sym typeface="Arial"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Here is another great example.  It is an excerpt from a high school biology textbook.  Students are given the excellent opportunity to read an excerpt from James Watson’s memoir about the discovery of DNA.  The excerpt gives a great description as a first-person account.  </a:t>
            </a:r>
          </a:p>
          <a:p>
            <a:pPr eaLnBrk="1" hangingPunct="1">
              <a:spcBef>
                <a:spcPct val="0"/>
              </a:spcBef>
            </a:pPr>
            <a:endParaRPr lang="en-US"/>
          </a:p>
          <a:p>
            <a:pPr eaLnBrk="1" hangingPunct="1">
              <a:spcBef>
                <a:spcPct val="0"/>
              </a:spcBef>
            </a:pPr>
            <a:r>
              <a:rPr lang="en-US"/>
              <a:t>Then take a look at the question that students answer in response.  Here is a hint:  the answer to the question cannot be found in the text.  In fact, you clearly do not need to read the text in order to answer the question.  Imagine that students put in the work of closely reading and making sense of this piece.  The question provides no reinforcement, no reward, no “pay off” for that work.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4BBCE5-B610-4EA0-830B-8963B7A9BEAF}" type="slidenum">
              <a:rPr lang="en-US" smtClean="0"/>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third shift concerns </a:t>
            </a:r>
            <a:r>
              <a:rPr lang="en-US" i="1"/>
              <a:t>what</a:t>
            </a:r>
            <a:r>
              <a:rPr lang="en-US"/>
              <a:t> students are reading.  In the research that informed the development of these standards it was found that students were required to read texts significantly more complex in both college and career training programs than the texts they had read in high school.  This is one of the reasons why students face such challenge in those post-secondary programs.  </a:t>
            </a:r>
          </a:p>
          <a:p>
            <a:pPr eaLnBrk="1" hangingPunct="1">
              <a:spcBef>
                <a:spcPct val="0"/>
              </a:spcBef>
            </a:pPr>
            <a:endParaRPr lang="en-US"/>
          </a:p>
          <a:p>
            <a:pPr eaLnBrk="1" hangingPunct="1">
              <a:spcBef>
                <a:spcPct val="0"/>
              </a:spcBef>
            </a:pPr>
            <a:r>
              <a:rPr lang="en-US"/>
              <a:t>In addition to the skills of ELA/Literacy, these standards also include a “staircase of complexity” throughout so that students complete high school ready for the challenging texts they will need to read and understand.  Text complexity refers to the themes and concepts of the text as well as the vocabulary and syntax of the text.  </a:t>
            </a:r>
          </a:p>
          <a:p>
            <a:pPr eaLnBrk="1" hangingPunct="1">
              <a:spcBef>
                <a:spcPct val="0"/>
              </a:spcBef>
            </a:pPr>
            <a:endParaRPr lang="en-US"/>
          </a:p>
          <a:p>
            <a:pPr eaLnBrk="1" hangingPunct="1">
              <a:spcBef>
                <a:spcPct val="0"/>
              </a:spcBef>
            </a:pPr>
            <a:r>
              <a:rPr lang="en-US"/>
              <a:t>The language referred to in the shift as “academic language” includes vocabulary and sentence structure that supports students in reading complex text across the content areas.  The specific vocabulary here is not the typical content-specific vocabulary, but rather, words such as </a:t>
            </a:r>
            <a:r>
              <a:rPr lang="en-US" i="1"/>
              <a:t>dedicate, ignite, consequence</a:t>
            </a:r>
            <a:r>
              <a:rPr lang="en-US"/>
              <a:t> .</a:t>
            </a: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B188CB-7392-4AD2-B6B5-FEA8738F841E}" type="slidenum">
              <a:rPr lang="en-US" smtClean="0">
                <a:ea typeface="MS PGothic" pitchFamily="34" charset="-128"/>
              </a:rPr>
              <a:pPr fontAlgn="base">
                <a:spcBef>
                  <a:spcPct val="0"/>
                </a:spcBef>
                <a:spcAft>
                  <a:spcPct val="0"/>
                </a:spcAft>
                <a:defRPr/>
              </a:pPr>
              <a:t>9</a:t>
            </a:fld>
            <a:endParaRPr lang="en-US">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032250"/>
            <a:ext cx="9144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68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cxnSp>
        <p:nvCxnSpPr>
          <p:cNvPr id="8" name="Straight Connector 7"/>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6827FDEA-9CA1-4768-9A4D-660634B544E7}" type="slidenum">
              <a:rPr lang="en-US"/>
              <a:pPr>
                <a:defRPr/>
              </a:pPr>
              <a:t>‹#›</a:t>
            </a:fld>
            <a:endParaRPr lang="en-US" dirty="0"/>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89435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353BEA96-2982-4175-8ED6-FC820D0D5CE0}" type="slidenum">
              <a:rPr lang="en-US"/>
              <a:pPr>
                <a:defRPr/>
              </a:pPr>
              <a:t>‹#›</a:t>
            </a:fld>
            <a:endParaRPr lang="en-US" dirty="0"/>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06340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37324"/>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userDrawn="1">
            <p:ph type="sldNum" sz="quarter" idx="10"/>
          </p:nvPr>
        </p:nvSpPr>
        <p:spPr>
          <a:xfrm>
            <a:off x="6929438" y="6550025"/>
            <a:ext cx="2133600" cy="320675"/>
          </a:xfrm>
        </p:spPr>
        <p:txBody>
          <a:bodyPr/>
          <a:lstStyle>
            <a:lvl1pPr>
              <a:defRPr>
                <a:solidFill>
                  <a:schemeClr val="bg1"/>
                </a:solidFill>
              </a:defRPr>
            </a:lvl1pPr>
          </a:lstStyle>
          <a:p>
            <a:pPr>
              <a:defRPr/>
            </a:pPr>
            <a:fld id="{D768AA74-BEF3-49DC-8E09-C8857AE5464E}" type="slidenum">
              <a:rPr lang="en-US"/>
              <a:pPr>
                <a:defRPr/>
              </a:pPr>
              <a:t>‹#›</a:t>
            </a:fld>
            <a:endParaRPr lang="en-US" dirty="0"/>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4590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6FA8442-F0D9-49F1-8B1A-BAB846F1EA30}" type="slidenum">
              <a:rPr lang="en-US" smtClean="0"/>
              <a:pPr fontAlgn="auto">
                <a:spcBef>
                  <a:spcPts val="0"/>
                </a:spcBef>
                <a:spcAft>
                  <a:spcPts val="0"/>
                </a:spcAft>
                <a:defRPr/>
              </a:pPr>
              <a:t>‹#›</a:t>
            </a:fld>
            <a:endParaRPr lang="en-US" dirty="0"/>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7" name="TextBox 6"/>
          <p:cNvSpPr txBox="1"/>
          <p:nvPr userDrawn="1"/>
        </p:nvSpPr>
        <p:spPr>
          <a:xfrm>
            <a:off x="1295400" y="6564313"/>
            <a:ext cx="2438400" cy="320675"/>
          </a:xfrm>
          <a:prstGeom prst="rect">
            <a:avLst/>
          </a:prstGeom>
        </p:spPr>
        <p:txBody>
          <a:bodyPr anchor="ctr">
            <a:normAutofit fontScale="62500" lnSpcReduction="20000"/>
          </a:bodyPr>
          <a:lstStyle/>
          <a:p>
            <a:pPr fontAlgn="auto">
              <a:spcBef>
                <a:spcPts val="0"/>
              </a:spcBef>
              <a:spcAft>
                <a:spcPts val="0"/>
              </a:spcAft>
              <a:defRPr/>
            </a:pPr>
            <a:endParaRPr lang="en-US" sz="2800" dirty="0">
              <a:solidFill>
                <a:schemeClr val="bg1"/>
              </a:solidFill>
              <a:latin typeface="+mn-lt"/>
              <a:cs typeface="+mn-cs"/>
            </a:endParaRP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a:t>Click to edit Master title style</a:t>
            </a:r>
            <a:endParaRPr lang="en-US" dirty="0"/>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2638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42088"/>
            <a:ext cx="8372475" cy="320675"/>
            <a:chOff x="770964" y="6550228"/>
            <a:chExt cx="8373036" cy="320040"/>
          </a:xfrm>
        </p:grpSpPr>
        <p:sp>
          <p:nvSpPr>
            <p:cNvPr id="6" name="Rectangle 5"/>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ight Triangle 6"/>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cxnSp>
        <p:nvCxnSpPr>
          <p:cNvPr id="9" name="Straight Connector 8"/>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AB3B33A8-419F-458C-9977-A53E8FFDA44C}" type="slidenum">
              <a:rPr lang="en-US"/>
              <a:pPr>
                <a:defRPr/>
              </a:pPr>
              <a:t>‹#›</a:t>
            </a:fld>
            <a:endParaRPr lang="en-US" dirty="0"/>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56597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771525" y="6542088"/>
            <a:ext cx="8372475" cy="320675"/>
            <a:chOff x="770964" y="6550228"/>
            <a:chExt cx="8373036" cy="321212"/>
          </a:xfrm>
        </p:grpSpPr>
        <p:sp>
          <p:nvSpPr>
            <p:cNvPr id="8" name="Rectangle 7"/>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ight Triangle 8"/>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cxnSp>
        <p:nvCxnSpPr>
          <p:cNvPr id="11" name="Straight Connector 10"/>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074D3D2C-F520-49A7-BBBB-E8559287E39E}" type="slidenum">
              <a:rPr lang="en-US"/>
              <a:pPr>
                <a:defRPr/>
              </a:pPr>
              <a:t>‹#›</a:t>
            </a:fld>
            <a:endParaRPr lang="en-US" dirty="0"/>
          </a:p>
        </p:txBody>
      </p:sp>
      <p:sp>
        <p:nvSpPr>
          <p:cNvPr id="13"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2528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771525" y="6550025"/>
            <a:ext cx="8372475" cy="320675"/>
            <a:chOff x="770964" y="6550228"/>
            <a:chExt cx="8373036" cy="321212"/>
          </a:xfrm>
        </p:grpSpPr>
        <p:sp>
          <p:nvSpPr>
            <p:cNvPr id="4" name="Rectangle 3"/>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ight Triangle 4"/>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B03B42EB-51D0-4562-B903-03EDC142F775}" type="slidenum">
              <a:rPr lang="en-US"/>
              <a:pPr>
                <a:defRPr/>
              </a:pPr>
              <a:t>‹#›</a:t>
            </a:fld>
            <a:endParaRPr lang="en-US" dirty="0"/>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0819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771525" y="6550025"/>
            <a:ext cx="8372475" cy="320675"/>
            <a:chOff x="770964" y="6550228"/>
            <a:chExt cx="8373036" cy="321212"/>
          </a:xfrm>
        </p:grpSpPr>
        <p:sp>
          <p:nvSpPr>
            <p:cNvPr id="3" name="Rectangle 2"/>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ight Triangle 3"/>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6"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D987678D-F6E7-44CE-AFA2-AC49F5C2D8B3}" type="slidenum">
              <a:rPr lang="en-US"/>
              <a:pPr>
                <a:defRPr/>
              </a:pPr>
              <a:t>‹#›</a:t>
            </a:fld>
            <a:endParaRPr lang="en-US" dirty="0"/>
          </a:p>
        </p:txBody>
      </p:sp>
      <p:sp>
        <p:nvSpPr>
          <p:cNvPr id="7"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84356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B97DEAF4-DB7F-43CB-9AD8-C74CF83F9759}" type="slidenum">
              <a:rPr lang="en-US"/>
              <a:pPr>
                <a:defRPr/>
              </a:pPr>
              <a:t>‹#›</a:t>
            </a:fld>
            <a:endParaRPr lang="en-US" dirty="0"/>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88031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defRPr>
            </a:lvl1pPr>
          </a:lstStyle>
          <a:p>
            <a:pPr>
              <a:defRPr/>
            </a:pPr>
            <a:fld id="{D4D8F937-7D14-4B6C-ABEC-4122D27DD8A4}" type="slidenum">
              <a:rPr lang="en-US"/>
              <a:pPr>
                <a:defRPr/>
              </a:pPr>
              <a:t>‹#›</a:t>
            </a:fld>
            <a:endParaRPr lang="en-US" dirty="0"/>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50125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98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23100" y="6475413"/>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cs typeface="+mn-cs"/>
              </a:defRPr>
            </a:lvl1pPr>
          </a:lstStyle>
          <a:p>
            <a:pPr>
              <a:defRPr/>
            </a:pPr>
            <a:fld id="{8F9E4C24-D8E8-406B-A723-1ABEEEE9E4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j-ea"/>
          <a:cs typeface="+mj-cs"/>
        </a:defRPr>
      </a:lvl1pPr>
      <a:lvl2pPr algn="l" rtl="0" eaLnBrk="0" fontAlgn="base" hangingPunct="0">
        <a:spcBef>
          <a:spcPct val="0"/>
        </a:spcBef>
        <a:spcAft>
          <a:spcPct val="0"/>
        </a:spcAft>
        <a:defRPr sz="2800" b="1">
          <a:solidFill>
            <a:srgbClr val="17375E"/>
          </a:solidFill>
          <a:latin typeface="Century Gothic" pitchFamily="34" charset="0"/>
        </a:defRPr>
      </a:lvl2pPr>
      <a:lvl3pPr algn="l" rtl="0" eaLnBrk="0" fontAlgn="base" hangingPunct="0">
        <a:spcBef>
          <a:spcPct val="0"/>
        </a:spcBef>
        <a:spcAft>
          <a:spcPct val="0"/>
        </a:spcAft>
        <a:defRPr sz="2800" b="1">
          <a:solidFill>
            <a:srgbClr val="17375E"/>
          </a:solidFill>
          <a:latin typeface="Century Gothic" pitchFamily="34" charset="0"/>
        </a:defRPr>
      </a:lvl3pPr>
      <a:lvl4pPr algn="l" rtl="0" eaLnBrk="0" fontAlgn="base" hangingPunct="0">
        <a:spcBef>
          <a:spcPct val="0"/>
        </a:spcBef>
        <a:spcAft>
          <a:spcPct val="0"/>
        </a:spcAft>
        <a:defRPr sz="2800" b="1">
          <a:solidFill>
            <a:srgbClr val="17375E"/>
          </a:solidFill>
          <a:latin typeface="Century Gothic" pitchFamily="34" charset="0"/>
        </a:defRPr>
      </a:lvl4pPr>
      <a:lvl5pPr algn="l" rtl="0" eaLnBrk="0" fontAlgn="base" hangingPunct="0">
        <a:spcBef>
          <a:spcPct val="0"/>
        </a:spcBef>
        <a:spcAft>
          <a:spcPct val="0"/>
        </a:spcAft>
        <a:defRPr sz="2800" b="1">
          <a:solidFill>
            <a:srgbClr val="17375E"/>
          </a:solidFill>
          <a:latin typeface="Century Gothic" pitchFamily="34"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charset="0"/>
        <a:defRPr sz="2800" kern="1200">
          <a:solidFill>
            <a:srgbClr val="262626"/>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262626"/>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2000" kern="1200">
          <a:solidFill>
            <a:srgbClr val="262626"/>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rgbClr val="262626"/>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5350"/>
            <a:ext cx="7696200" cy="1797050"/>
          </a:xfrm>
        </p:spPr>
        <p:txBody>
          <a:bodyPr rtlCol="0"/>
          <a:lstStyle/>
          <a:p>
            <a:pPr eaLnBrk="1" fontAlgn="auto" hangingPunct="1">
              <a:spcAft>
                <a:spcPts val="0"/>
              </a:spcAft>
              <a:defRPr/>
            </a:pPr>
            <a:r>
              <a:rPr lang="en-US" dirty="0"/>
              <a:t>Why the Common Core?: How these Standards are Different</a:t>
            </a:r>
          </a:p>
        </p:txBody>
      </p:sp>
      <p:sp>
        <p:nvSpPr>
          <p:cNvPr id="4" name="Subtitle 3"/>
          <p:cNvSpPr>
            <a:spLocks noGrp="1"/>
          </p:cNvSpPr>
          <p:nvPr>
            <p:ph type="subTitle" idx="1"/>
          </p:nvPr>
        </p:nvSpPr>
        <p:spPr>
          <a:xfrm>
            <a:off x="685800" y="4271963"/>
            <a:ext cx="6400800" cy="1344612"/>
          </a:xfrm>
        </p:spPr>
        <p:txBody>
          <a:bodyPr rtlCol="0"/>
          <a:lstStyle/>
          <a:p>
            <a:pPr eaLnBrk="1" fontAlgn="auto" hangingPunct="1">
              <a:spcAft>
                <a:spcPts val="0"/>
              </a:spcAft>
              <a:buFont typeface="Arial" pitchFamily="34" charset="0"/>
              <a:buNone/>
              <a:defRPr/>
            </a:pPr>
            <a:endParaRPr lang="en-US"/>
          </a:p>
        </p:txBody>
      </p:sp>
      <p:pic>
        <p:nvPicPr>
          <p:cNvPr id="5" name="Picture 4" descr="C:\Users\SAP\Desktop\SAP_iTunesCover_squar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solidFill>
                  <a:srgbClr val="17375E"/>
                </a:solidFill>
              </a:rPr>
              <a:t>Text Complexity</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l="6299" t="5440" r="5344"/>
          <a:stretch>
            <a:fillRect/>
          </a:stretch>
        </p:blipFill>
        <p:spPr bwMode="auto">
          <a:xfrm>
            <a:off x="4732338" y="1417638"/>
            <a:ext cx="4275137" cy="36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457200" y="1600200"/>
            <a:ext cx="4572000" cy="4525963"/>
          </a:xfrm>
        </p:spPr>
        <p:txBody>
          <a:bodyPr rtlCol="0">
            <a:normAutofit/>
          </a:bodyPr>
          <a:lstStyle/>
          <a:p>
            <a:pPr marL="457200" indent="-457200" eaLnBrk="1" fontAlgn="auto" hangingPunct="1">
              <a:spcAft>
                <a:spcPts val="0"/>
              </a:spcAft>
              <a:buFont typeface="Arial" pitchFamily="34" charset="0"/>
              <a:buChar char="•"/>
              <a:defRPr/>
            </a:pPr>
            <a:r>
              <a:rPr lang="en-US" dirty="0"/>
              <a:t>Appendix A </a:t>
            </a:r>
          </a:p>
          <a:p>
            <a:pPr marL="457200" indent="-457200" eaLnBrk="1" fontAlgn="auto" hangingPunct="1">
              <a:spcAft>
                <a:spcPts val="0"/>
              </a:spcAft>
              <a:buFont typeface="Arial" pitchFamily="34" charset="0"/>
              <a:buChar char="•"/>
              <a:defRPr/>
            </a:pPr>
            <a:r>
              <a:rPr lang="en-US" dirty="0"/>
              <a:t>Supplement to Appendix A </a:t>
            </a:r>
          </a:p>
          <a:p>
            <a:pPr marL="457200" indent="-457200" eaLnBrk="1" fontAlgn="auto" hangingPunct="1">
              <a:spcAft>
                <a:spcPts val="0"/>
              </a:spcAft>
              <a:buFont typeface="Arial" pitchFamily="34" charset="0"/>
              <a:buChar char="•"/>
              <a:defRPr/>
            </a:pPr>
            <a:r>
              <a:rPr lang="en-US" dirty="0"/>
              <a:t>Appendix B</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
        <p:nvSpPr>
          <p:cNvPr id="22533"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9038B8-9D49-450C-8929-A30D70B89DE2}" type="slidenum">
              <a:rPr lang="en-US" smtClean="0">
                <a:solidFill>
                  <a:schemeClr val="bg1"/>
                </a:solidFill>
              </a:rPr>
              <a:pPr fontAlgn="base">
                <a:spcBef>
                  <a:spcPct val="0"/>
                </a:spcBef>
                <a:spcAft>
                  <a:spcPct val="0"/>
                </a:spcAft>
                <a:defRPr/>
              </a:pPr>
              <a:t>10</a:t>
            </a:fld>
            <a:endParaRPr lang="en-US">
              <a:solidFill>
                <a:schemeClr val="bg1"/>
              </a:solidFill>
            </a:endParaRPr>
          </a:p>
        </p:txBody>
      </p:sp>
      <p:sp>
        <p:nvSpPr>
          <p:cNvPr id="22534" name="TextBox 4"/>
          <p:cNvSpPr txBox="1">
            <a:spLocks noChangeArrowheads="1"/>
          </p:cNvSpPr>
          <p:nvPr/>
        </p:nvSpPr>
        <p:spPr bwMode="auto">
          <a:xfrm>
            <a:off x="457200" y="39624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a:solidFill>
                  <a:srgbClr val="002060"/>
                </a:solidFill>
              </a:rPr>
              <a:t>CCSS address </a:t>
            </a:r>
            <a:r>
              <a:rPr lang="en-US" sz="2800" i="1">
                <a:solidFill>
                  <a:srgbClr val="002060"/>
                </a:solidFill>
              </a:rPr>
              <a:t>what</a:t>
            </a:r>
            <a:r>
              <a:rPr lang="en-US" sz="2800">
                <a:solidFill>
                  <a:srgbClr val="002060"/>
                </a:solidFill>
              </a:rPr>
              <a:t> and </a:t>
            </a:r>
            <a:r>
              <a:rPr lang="en-US" sz="2800" i="1">
                <a:solidFill>
                  <a:srgbClr val="002060"/>
                </a:solidFill>
              </a:rPr>
              <a:t>how</a:t>
            </a:r>
            <a:r>
              <a:rPr lang="en-US" sz="2800">
                <a:solidFill>
                  <a:srgbClr val="002060"/>
                </a:solidFill>
              </a:rPr>
              <a:t> students read.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838200"/>
          </a:xfrm>
        </p:spPr>
        <p:txBody>
          <a:bodyPr/>
          <a:lstStyle/>
          <a:p>
            <a:pPr eaLnBrk="1" hangingPunct="1"/>
            <a:r>
              <a:rPr lang="en-US">
                <a:solidFill>
                  <a:srgbClr val="17375E"/>
                </a:solidFill>
              </a:rPr>
              <a:t>Mathematics:  3 shifts</a:t>
            </a:r>
          </a:p>
        </p:txBody>
      </p:sp>
      <p:sp>
        <p:nvSpPr>
          <p:cNvPr id="23555" name="Content Placeholder 2"/>
          <p:cNvSpPr>
            <a:spLocks noGrp="1"/>
          </p:cNvSpPr>
          <p:nvPr>
            <p:ph sz="quarter" idx="1"/>
          </p:nvPr>
        </p:nvSpPr>
        <p:spPr>
          <a:xfrm>
            <a:off x="457200" y="1789113"/>
            <a:ext cx="8305800" cy="5105400"/>
          </a:xfrm>
        </p:spPr>
        <p:txBody>
          <a:bodyPr/>
          <a:lstStyle/>
          <a:p>
            <a:pPr marL="514350" indent="-514350" eaLnBrk="1" hangingPunct="1">
              <a:spcBef>
                <a:spcPts val="2400"/>
              </a:spcBef>
              <a:buFont typeface="Tw Cen MT" pitchFamily="34" charset="0"/>
              <a:buAutoNum type="arabicPeriod"/>
            </a:pPr>
            <a:r>
              <a:rPr lang="en-US" b="1" dirty="0">
                <a:solidFill>
                  <a:srgbClr val="262626"/>
                </a:solidFill>
              </a:rPr>
              <a:t>Focus:  </a:t>
            </a:r>
            <a:r>
              <a:rPr lang="en-US" dirty="0">
                <a:solidFill>
                  <a:srgbClr val="262626"/>
                </a:solidFill>
              </a:rPr>
              <a:t>Focus strongly where the Standards focus.</a:t>
            </a:r>
            <a:br>
              <a:rPr lang="en-US" dirty="0">
                <a:solidFill>
                  <a:srgbClr val="262626"/>
                </a:solidFill>
              </a:rPr>
            </a:br>
            <a:endParaRPr lang="en-US" dirty="0">
              <a:solidFill>
                <a:srgbClr val="262626"/>
              </a:solidFill>
            </a:endParaRPr>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143000"/>
          <a:ext cx="7772400" cy="5072063"/>
        </p:xfrm>
        <a:graphic>
          <a:graphicData uri="http://schemas.openxmlformats.org/drawingml/2006/table">
            <a:tbl>
              <a:tblPr/>
              <a:tblGrid>
                <a:gridCol w="1593778">
                  <a:extLst>
                    <a:ext uri="{9D8B030D-6E8A-4147-A177-3AD203B41FA5}">
                      <a16:colId xmlns:a16="http://schemas.microsoft.com/office/drawing/2014/main" val="20000"/>
                    </a:ext>
                  </a:extLst>
                </a:gridCol>
                <a:gridCol w="6178622">
                  <a:extLst>
                    <a:ext uri="{9D8B030D-6E8A-4147-A177-3AD203B41FA5}">
                      <a16:colId xmlns:a16="http://schemas.microsoft.com/office/drawing/2014/main" val="20001"/>
                    </a:ext>
                  </a:extLst>
                </a:gridCol>
              </a:tblGrid>
              <a:tr h="457236">
                <a:tc>
                  <a:txBody>
                    <a:bodyPr/>
                    <a:lstStyle/>
                    <a:p>
                      <a:pPr marL="0" marR="0">
                        <a:lnSpc>
                          <a:spcPct val="115000"/>
                        </a:lnSpc>
                        <a:spcBef>
                          <a:spcPts val="0"/>
                        </a:spcBef>
                        <a:spcAft>
                          <a:spcPts val="0"/>
                        </a:spcAft>
                      </a:pPr>
                      <a:endParaRPr lang="en-US" sz="1300" dirty="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r>
                        <a:rPr lang="en-US" sz="2100" dirty="0">
                          <a:latin typeface="Calibri"/>
                          <a:ea typeface="Calibri"/>
                          <a:cs typeface="Times New Roman"/>
                        </a:rPr>
                        <a:t>K                                                                       </a:t>
                      </a:r>
                      <a:r>
                        <a:rPr lang="en-US" sz="2100" baseline="0" dirty="0">
                          <a:latin typeface="Calibri"/>
                          <a:ea typeface="Calibri"/>
                          <a:cs typeface="Times New Roman"/>
                        </a:rPr>
                        <a:t>                      12</a:t>
                      </a:r>
                      <a:endParaRPr lang="en-US" sz="800" dirty="0">
                        <a:latin typeface="Calibri"/>
                        <a:ea typeface="Calibri"/>
                        <a:cs typeface="Times New Roman"/>
                      </a:endParaRPr>
                    </a:p>
                  </a:txBody>
                  <a:tcPr marL="51371" marR="5137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8321">
                <a:tc>
                  <a:txBody>
                    <a:bodyPr/>
                    <a:lstStyle/>
                    <a:p>
                      <a:pPr marL="0" marR="0">
                        <a:lnSpc>
                          <a:spcPct val="115000"/>
                        </a:lnSpc>
                        <a:spcBef>
                          <a:spcPts val="0"/>
                        </a:spcBef>
                        <a:spcAft>
                          <a:spcPts val="0"/>
                        </a:spcAft>
                      </a:pPr>
                      <a:r>
                        <a:rPr lang="en-US" sz="2000" dirty="0">
                          <a:latin typeface="Calibri"/>
                          <a:ea typeface="Calibri"/>
                          <a:cs typeface="Times New Roman"/>
                        </a:rPr>
                        <a:t>Number and Operations</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567181">
                <a:tc>
                  <a:txBody>
                    <a:bodyPr/>
                    <a:lstStyle/>
                    <a:p>
                      <a:pPr marL="0" marR="0">
                        <a:lnSpc>
                          <a:spcPct val="115000"/>
                        </a:lnSpc>
                        <a:spcBef>
                          <a:spcPts val="0"/>
                        </a:spcBef>
                        <a:spcAft>
                          <a:spcPts val="0"/>
                        </a:spcAft>
                      </a:pPr>
                      <a:endParaRPr lang="en-US" sz="130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8321">
                <a:tc>
                  <a:txBody>
                    <a:bodyPr/>
                    <a:lstStyle/>
                    <a:p>
                      <a:pPr marL="0" marR="0">
                        <a:lnSpc>
                          <a:spcPct val="115000"/>
                        </a:lnSpc>
                        <a:spcBef>
                          <a:spcPts val="0"/>
                        </a:spcBef>
                        <a:spcAft>
                          <a:spcPts val="0"/>
                        </a:spcAft>
                      </a:pPr>
                      <a:r>
                        <a:rPr lang="en-US" sz="2000" dirty="0">
                          <a:latin typeface="Calibri"/>
                          <a:ea typeface="Calibri"/>
                          <a:cs typeface="Times New Roman"/>
                        </a:rPr>
                        <a:t>Measurement and Geometry</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67181">
                <a:tc>
                  <a:txBody>
                    <a:bodyPr/>
                    <a:lstStyle/>
                    <a:p>
                      <a:pPr marL="0" marR="0">
                        <a:lnSpc>
                          <a:spcPct val="115000"/>
                        </a:lnSpc>
                        <a:spcBef>
                          <a:spcPts val="0"/>
                        </a:spcBef>
                        <a:spcAft>
                          <a:spcPts val="0"/>
                        </a:spcAft>
                      </a:pPr>
                      <a:endParaRPr lang="en-US" sz="130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8321">
                <a:tc>
                  <a:txBody>
                    <a:bodyPr/>
                    <a:lstStyle/>
                    <a:p>
                      <a:pPr marL="0" marR="0">
                        <a:lnSpc>
                          <a:spcPct val="115000"/>
                        </a:lnSpc>
                        <a:spcBef>
                          <a:spcPts val="0"/>
                        </a:spcBef>
                        <a:spcAft>
                          <a:spcPts val="0"/>
                        </a:spcAft>
                      </a:pPr>
                      <a:r>
                        <a:rPr lang="en-US" sz="2000" dirty="0">
                          <a:latin typeface="Calibri"/>
                          <a:ea typeface="Calibri"/>
                          <a:cs typeface="Times New Roman"/>
                        </a:rPr>
                        <a:t>Algebra and Functions</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5"/>
                  </a:ext>
                </a:extLst>
              </a:tr>
              <a:tr h="567181">
                <a:tc>
                  <a:txBody>
                    <a:bodyPr/>
                    <a:lstStyle/>
                    <a:p>
                      <a:pPr marL="0" marR="0">
                        <a:lnSpc>
                          <a:spcPct val="115000"/>
                        </a:lnSpc>
                        <a:spcBef>
                          <a:spcPts val="0"/>
                        </a:spcBef>
                        <a:spcAft>
                          <a:spcPts val="0"/>
                        </a:spcAft>
                      </a:pPr>
                      <a:endParaRPr lang="en-US" sz="1300">
                        <a:latin typeface="Calibri"/>
                        <a:ea typeface="Calibri"/>
                        <a:cs typeface="Times New Roman"/>
                      </a:endParaRPr>
                    </a:p>
                  </a:txBody>
                  <a:tcPr marL="51371" marR="51371" marT="0" marB="0">
                    <a:lnL>
                      <a:noFill/>
                    </a:lnL>
                    <a:lnR>
                      <a:noFill/>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8321">
                <a:tc>
                  <a:txBody>
                    <a:bodyPr/>
                    <a:lstStyle/>
                    <a:p>
                      <a:pPr marL="0" marR="0">
                        <a:lnSpc>
                          <a:spcPct val="115000"/>
                        </a:lnSpc>
                        <a:spcBef>
                          <a:spcPts val="0"/>
                        </a:spcBef>
                        <a:spcAft>
                          <a:spcPts val="0"/>
                        </a:spcAft>
                      </a:pPr>
                      <a:r>
                        <a:rPr lang="en-US" sz="2000" dirty="0">
                          <a:latin typeface="Calibri"/>
                          <a:ea typeface="Calibri"/>
                          <a:cs typeface="Times New Roman"/>
                        </a:rPr>
                        <a:t>Statistics and Probability</a:t>
                      </a:r>
                    </a:p>
                  </a:txBody>
                  <a:tcPr marL="51371" marR="5137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2100" dirty="0">
                        <a:latin typeface="Calibri"/>
                        <a:ea typeface="Calibri"/>
                        <a:cs typeface="Times New Roman"/>
                      </a:endParaRPr>
                    </a:p>
                  </a:txBody>
                  <a:tcPr marL="51371" marR="51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
        <p:nvSpPr>
          <p:cNvPr id="24611" name="Title 2"/>
          <p:cNvSpPr>
            <a:spLocks noGrp="1"/>
          </p:cNvSpPr>
          <p:nvPr>
            <p:ph type="title"/>
          </p:nvPr>
        </p:nvSpPr>
        <p:spPr>
          <a:xfrm>
            <a:off x="457200" y="274638"/>
            <a:ext cx="8229600" cy="868362"/>
          </a:xfrm>
        </p:spPr>
        <p:txBody>
          <a:bodyPr/>
          <a:lstStyle/>
          <a:p>
            <a:pPr eaLnBrk="1" hangingPunct="1"/>
            <a:r>
              <a:rPr lang="en-US"/>
              <a:t>Traditional U.S. Approach</a:t>
            </a:r>
          </a:p>
        </p:txBody>
      </p:sp>
      <p:sp>
        <p:nvSpPr>
          <p:cNvPr id="2" name="Slide Number Placeholder 1"/>
          <p:cNvSpPr>
            <a:spLocks noGrp="1"/>
          </p:cNvSpPr>
          <p:nvPr>
            <p:ph type="sldNum" sz="quarter" idx="10"/>
          </p:nvPr>
        </p:nvSpPr>
        <p:spPr/>
        <p:txBody>
          <a:bodyPr/>
          <a:lstStyle/>
          <a:p>
            <a:pPr>
              <a:defRPr/>
            </a:pPr>
            <a:fld id="{B03B42EB-51D0-4562-B903-03EDC142F775}"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22275" y="422275"/>
            <a:ext cx="8569325" cy="685800"/>
          </a:xfrm>
        </p:spPr>
        <p:txBody>
          <a:bodyPr/>
          <a:lstStyle/>
          <a:p>
            <a:pPr eaLnBrk="1" hangingPunct="1"/>
            <a:r>
              <a:rPr lang="en-US" sz="2600">
                <a:solidFill>
                  <a:srgbClr val="C00000"/>
                </a:solidFill>
              </a:rPr>
              <a:t>Focus</a:t>
            </a:r>
            <a:r>
              <a:rPr lang="en-US" sz="2600">
                <a:solidFill>
                  <a:srgbClr val="17375E"/>
                </a:solidFill>
              </a:rPr>
              <a:t>ing attention within Number and Operations</a:t>
            </a:r>
          </a:p>
        </p:txBody>
      </p:sp>
      <p:graphicFrame>
        <p:nvGraphicFramePr>
          <p:cNvPr id="4" name="Table 3"/>
          <p:cNvGraphicFramePr>
            <a:graphicFrameLocks noGrp="1"/>
          </p:cNvGraphicFramePr>
          <p:nvPr/>
        </p:nvGraphicFramePr>
        <p:xfrm>
          <a:off x="990600" y="1524000"/>
          <a:ext cx="6858000" cy="4398965"/>
        </p:xfrm>
        <a:graphic>
          <a:graphicData uri="http://schemas.openxmlformats.org/drawingml/2006/table">
            <a:tbl>
              <a:tblPr/>
              <a:tblGrid>
                <a:gridCol w="382588">
                  <a:extLst>
                    <a:ext uri="{9D8B030D-6E8A-4147-A177-3AD203B41FA5}">
                      <a16:colId xmlns:a16="http://schemas.microsoft.com/office/drawing/2014/main" val="20000"/>
                    </a:ext>
                  </a:extLst>
                </a:gridCol>
                <a:gridCol w="382587">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2588">
                  <a:extLst>
                    <a:ext uri="{9D8B030D-6E8A-4147-A177-3AD203B41FA5}">
                      <a16:colId xmlns:a16="http://schemas.microsoft.com/office/drawing/2014/main" val="20003"/>
                    </a:ext>
                  </a:extLst>
                </a:gridCol>
                <a:gridCol w="528637">
                  <a:extLst>
                    <a:ext uri="{9D8B030D-6E8A-4147-A177-3AD203B41FA5}">
                      <a16:colId xmlns:a16="http://schemas.microsoft.com/office/drawing/2014/main" val="20004"/>
                    </a:ext>
                  </a:extLst>
                </a:gridCol>
                <a:gridCol w="528638">
                  <a:extLst>
                    <a:ext uri="{9D8B030D-6E8A-4147-A177-3AD203B41FA5}">
                      <a16:colId xmlns:a16="http://schemas.microsoft.com/office/drawing/2014/main" val="20005"/>
                    </a:ext>
                  </a:extLst>
                </a:gridCol>
                <a:gridCol w="527050">
                  <a:extLst>
                    <a:ext uri="{9D8B030D-6E8A-4147-A177-3AD203B41FA5}">
                      <a16:colId xmlns:a16="http://schemas.microsoft.com/office/drawing/2014/main" val="20006"/>
                    </a:ext>
                  </a:extLst>
                </a:gridCol>
                <a:gridCol w="406400">
                  <a:extLst>
                    <a:ext uri="{9D8B030D-6E8A-4147-A177-3AD203B41FA5}">
                      <a16:colId xmlns:a16="http://schemas.microsoft.com/office/drawing/2014/main" val="20007"/>
                    </a:ext>
                  </a:extLst>
                </a:gridCol>
                <a:gridCol w="468312">
                  <a:extLst>
                    <a:ext uri="{9D8B030D-6E8A-4147-A177-3AD203B41FA5}">
                      <a16:colId xmlns:a16="http://schemas.microsoft.com/office/drawing/2014/main" val="20008"/>
                    </a:ext>
                  </a:extLst>
                </a:gridCol>
                <a:gridCol w="468313">
                  <a:extLst>
                    <a:ext uri="{9D8B030D-6E8A-4147-A177-3AD203B41FA5}">
                      <a16:colId xmlns:a16="http://schemas.microsoft.com/office/drawing/2014/main" val="20009"/>
                    </a:ext>
                  </a:extLst>
                </a:gridCol>
                <a:gridCol w="466725">
                  <a:extLst>
                    <a:ext uri="{9D8B030D-6E8A-4147-A177-3AD203B41FA5}">
                      <a16:colId xmlns:a16="http://schemas.microsoft.com/office/drawing/2014/main" val="20010"/>
                    </a:ext>
                  </a:extLst>
                </a:gridCol>
                <a:gridCol w="406400">
                  <a:extLst>
                    <a:ext uri="{9D8B030D-6E8A-4147-A177-3AD203B41FA5}">
                      <a16:colId xmlns:a16="http://schemas.microsoft.com/office/drawing/2014/main" val="20011"/>
                    </a:ext>
                  </a:extLst>
                </a:gridCol>
                <a:gridCol w="1528762">
                  <a:extLst>
                    <a:ext uri="{9D8B030D-6E8A-4147-A177-3AD203B41FA5}">
                      <a16:colId xmlns:a16="http://schemas.microsoft.com/office/drawing/2014/main" val="20012"/>
                    </a:ext>
                  </a:extLst>
                </a:gridCol>
              </a:tblGrid>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rowSpan="3" gridSpan="6">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Operations and Algebraic Thinking</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solidFill>
                      <a:srgbClr val="FFFF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Expressions and Equations</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solidFill>
                      <a:srgbClr val="99FF66"/>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row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Algebra</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solidFill>
                      <a:srgbClr val="00B050"/>
                    </a:solidFill>
                  </a:tcPr>
                </a:tc>
                <a:extLst>
                  <a:ext uri="{0D108BD9-81ED-4DB2-BD59-A6C34878D82A}">
                    <a16:rowId xmlns:a16="http://schemas.microsoft.com/office/drawing/2014/main" val="10000"/>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sym typeface="Symbol" pitchFamily="18" charset="2"/>
                        </a:rPr>
                        <a:t></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sym typeface="Symbol" pitchFamily="18" charset="2"/>
                        </a:rPr>
                        <a:t></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677862">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6">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Number and Operations—Base Ten</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sym typeface="Symbol" pitchFamily="18" charset="2"/>
                        </a:rPr>
                        <a:t></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The Number System</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solidFill>
                      <a:srgbClr val="99FF99"/>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sym typeface="Symbol" pitchFamily="18" charset="2"/>
                        </a:rPr>
                        <a:t></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101599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Number and Operations—Fractions</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sym typeface="Symbol" pitchFamily="18" charset="2"/>
                        </a:rPr>
                        <a:t></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K</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1</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2</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3</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4</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5</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6</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7</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8</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ea typeface="Calibri" pitchFamily="34" charset="0"/>
                        </a:rPr>
                        <a:t>High School</a:t>
                      </a:r>
                      <a:endParaRPr kumimoji="0" lang="en-US" sz="1000" b="0" i="0" u="none" strike="noStrike" cap="none" normalizeH="0" baseline="0">
                        <a:ln>
                          <a:noFill/>
                        </a:ln>
                        <a:solidFill>
                          <a:schemeClr val="tx1"/>
                        </a:solidFill>
                        <a:effectLst/>
                        <a:latin typeface="Calibri" pitchFamily="34" charset="0"/>
                        <a:ea typeface="Calibri" pitchFamily="34" charset="0"/>
                      </a:endParaRPr>
                    </a:p>
                  </a:txBody>
                  <a:tcPr marL="61164" marR="61164"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71525" y="1239838"/>
          <a:ext cx="7696200" cy="5143500"/>
        </p:xfrm>
        <a:graphic>
          <a:graphicData uri="http://schemas.openxmlformats.org/drawingml/2006/table">
            <a:tbl>
              <a:tblPr/>
              <a:tblGrid>
                <a:gridCol w="1693863">
                  <a:extLst>
                    <a:ext uri="{9D8B030D-6E8A-4147-A177-3AD203B41FA5}">
                      <a16:colId xmlns:a16="http://schemas.microsoft.com/office/drawing/2014/main" val="20000"/>
                    </a:ext>
                  </a:extLst>
                </a:gridCol>
                <a:gridCol w="6002337">
                  <a:extLst>
                    <a:ext uri="{9D8B030D-6E8A-4147-A177-3AD203B41FA5}">
                      <a16:colId xmlns:a16="http://schemas.microsoft.com/office/drawing/2014/main" val="20001"/>
                    </a:ext>
                  </a:extLst>
                </a:gridCol>
              </a:tblGrid>
              <a:tr h="720668">
                <a:tc>
                  <a:txBody>
                    <a:bodyPr/>
                    <a:lstStyle/>
                    <a:p>
                      <a:pPr marL="228600" marR="0" lvl="0" indent="-22860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000" b="1" i="0" u="none" strike="noStrike" cap="none" normalizeH="0" baseline="0" dirty="0">
                          <a:ln>
                            <a:noFill/>
                          </a:ln>
                          <a:solidFill>
                            <a:srgbClr val="000000"/>
                          </a:solidFill>
                          <a:effectLst/>
                          <a:latin typeface="Calibri" pitchFamily="34" charset="0"/>
                          <a:ea typeface="Calibri" pitchFamily="34" charset="0"/>
                          <a:cs typeface="Arial" pitchFamily="34" charset="0"/>
                        </a:rPr>
                        <a:t>Grade</a:t>
                      </a:r>
                      <a:endParaRPr kumimoji="0" lang="en-US" sz="2000" b="1" i="0" u="none" strike="noStrike" cap="none" normalizeH="0" baseline="0" dirty="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000" b="1" i="0" u="none" strike="noStrike" cap="none" normalizeH="0" baseline="0" dirty="0">
                          <a:ln>
                            <a:noFill/>
                          </a:ln>
                          <a:solidFill>
                            <a:srgbClr val="000000"/>
                          </a:solidFill>
                          <a:effectLst/>
                          <a:latin typeface="Calibri" pitchFamily="34" charset="0"/>
                          <a:ea typeface="Calibri" pitchFamily="34" charset="0"/>
                          <a:cs typeface="Arial" pitchFamily="34" charset="0"/>
                        </a:rPr>
                        <a:t>Focus Areas in Support of Rich Instruction and Expectations of Fluency and Conceptual Understanding</a:t>
                      </a:r>
                      <a:endParaRPr kumimoji="0" lang="en-US" sz="2000" b="1" i="0" u="none" strike="noStrike" cap="none" normalizeH="0" baseline="0" dirty="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63532">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K–2</a:t>
                      </a:r>
                      <a:endParaRPr kumimoji="0" lang="en-US" sz="2400" b="1" i="0" u="none" strike="noStrike" cap="none" normalizeH="0" baseline="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rial" pitchFamily="34" charset="0"/>
                        </a:rPr>
                        <a:t>Addition and subtraction, measurement using whole number quantities</a:t>
                      </a:r>
                      <a:endParaRPr kumimoji="0" lang="en-US" sz="2400" b="1" i="0" u="none" strike="noStrike" cap="none" normalizeH="0" baseline="0" dirty="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1"/>
                  </a:ext>
                </a:extLst>
              </a:tr>
              <a:tr h="863532">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3–5</a:t>
                      </a:r>
                      <a:endParaRPr kumimoji="0" lang="en-US" sz="2400" b="1" i="0" u="none" strike="noStrike" cap="none" normalizeH="0" baseline="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rial" pitchFamily="34" charset="0"/>
                        </a:rPr>
                        <a:t>Multiplication and division of whole numbers and fractions</a:t>
                      </a:r>
                      <a:endParaRPr kumimoji="0" lang="en-US" sz="2400" b="1" i="0" u="none" strike="noStrike" cap="none" normalizeH="0" baseline="0" dirty="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2"/>
                  </a:ext>
                </a:extLst>
              </a:tr>
              <a:tr h="863532">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6</a:t>
                      </a:r>
                      <a:endParaRPr kumimoji="0" lang="en-US" sz="2400" b="1" i="0" u="none" strike="noStrike" cap="none" normalizeH="0" baseline="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rial" pitchFamily="34" charset="0"/>
                        </a:rPr>
                        <a:t>Ratios and proportional reasoning; early expressions and equations</a:t>
                      </a:r>
                      <a:endParaRPr kumimoji="0" lang="en-US" sz="2400" b="1" i="0" u="none" strike="noStrike" cap="none" normalizeH="0" baseline="0" dirty="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3"/>
                  </a:ext>
                </a:extLst>
              </a:tr>
              <a:tr h="734956">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7</a:t>
                      </a:r>
                      <a:endParaRPr kumimoji="0" lang="en-US" sz="2400" b="1" i="0" u="none" strike="noStrike" cap="none" normalizeH="0" baseline="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Ratios and proportional reasoning; arithmetic of rational numbers</a:t>
                      </a:r>
                      <a:endParaRPr kumimoji="0" lang="en-US" sz="2400" b="1" i="0" u="none" strike="noStrike" cap="none" normalizeH="0" baseline="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val="10004"/>
                  </a:ext>
                </a:extLst>
              </a:tr>
              <a:tr h="1097279">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8</a:t>
                      </a:r>
                      <a:endParaRPr kumimoji="0" lang="en-US" sz="2400" b="1" i="0" u="none" strike="noStrike" cap="none" normalizeH="0" baseline="0">
                        <a:ln>
                          <a:noFill/>
                        </a:ln>
                        <a:solidFill>
                          <a:srgbClr val="000000"/>
                        </a:solidFill>
                        <a:effectLst/>
                        <a:latin typeface="Times New Roman" pitchFamily="18" charset="0"/>
                        <a:ea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endParaRPr kumimoji="0" lang="en-US" sz="2400" b="1" i="0" u="none" strike="noStrike" cap="none" normalizeH="0" baseline="0" dirty="0">
                        <a:ln>
                          <a:noFill/>
                        </a:ln>
                        <a:solidFill>
                          <a:srgbClr val="000000"/>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1" i="0" u="none" strike="noStrike" cap="none" normalizeH="0" baseline="0">
                          <a:ln>
                            <a:noFill/>
                          </a:ln>
                          <a:solidFill>
                            <a:srgbClr val="000000"/>
                          </a:solidFill>
                          <a:effectLst/>
                          <a:latin typeface="Calibri" pitchFamily="34" charset="0"/>
                          <a:ea typeface="Calibri" pitchFamily="34" charset="0"/>
                          <a:cs typeface="Arial" pitchFamily="34" charset="0"/>
                        </a:rPr>
                        <a:t>Linear algebra and linear </a:t>
                      </a:r>
                      <a:r>
                        <a:rPr kumimoji="0" lang="en-US" sz="2400" b="1" i="0" u="none" strike="noStrike" cap="none" normalizeH="0" baseline="0" dirty="0">
                          <a:ln>
                            <a:noFill/>
                          </a:ln>
                          <a:solidFill>
                            <a:srgbClr val="000000"/>
                          </a:solidFill>
                          <a:effectLst/>
                          <a:latin typeface="Calibri" pitchFamily="34" charset="0"/>
                          <a:ea typeface="Calibri" pitchFamily="34" charset="0"/>
                          <a:cs typeface="Arial" pitchFamily="34" charset="0"/>
                        </a:rPr>
                        <a:t>functions</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endParaRPr kumimoji="0" lang="en-US" sz="2400" b="1" i="0" u="none" strike="noStrike" cap="none" normalizeH="0" baseline="0" dirty="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val="10005"/>
                  </a:ext>
                </a:extLst>
              </a:tr>
            </a:tbl>
          </a:graphicData>
        </a:graphic>
      </p:graphicFrame>
      <p:sp>
        <p:nvSpPr>
          <p:cNvPr id="25624" name="TextBox 4"/>
          <p:cNvSpPr txBox="1">
            <a:spLocks noChangeArrowheads="1"/>
          </p:cNvSpPr>
          <p:nvPr/>
        </p:nvSpPr>
        <p:spPr bwMode="auto">
          <a:xfrm>
            <a:off x="533400" y="4445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ea typeface="MS PGothic" pitchFamily="34" charset="-128"/>
              </a:defRPr>
            </a:lvl1pPr>
            <a:lvl2pPr marL="742950" indent="-285750">
              <a:defRPr>
                <a:solidFill>
                  <a:schemeClr val="tx1"/>
                </a:solidFill>
                <a:latin typeface="Tw Cen MT" pitchFamily="34" charset="0"/>
                <a:ea typeface="MS PGothic" pitchFamily="34" charset="-128"/>
              </a:defRPr>
            </a:lvl2pPr>
            <a:lvl3pPr marL="1143000" indent="-228600">
              <a:defRPr>
                <a:solidFill>
                  <a:schemeClr val="tx1"/>
                </a:solidFill>
                <a:latin typeface="Tw Cen MT" pitchFamily="34" charset="0"/>
                <a:ea typeface="MS PGothic" pitchFamily="34" charset="-128"/>
              </a:defRPr>
            </a:lvl3pPr>
            <a:lvl4pPr marL="1600200" indent="-228600">
              <a:defRPr>
                <a:solidFill>
                  <a:schemeClr val="tx1"/>
                </a:solidFill>
                <a:latin typeface="Tw Cen MT" pitchFamily="34" charset="0"/>
                <a:ea typeface="MS PGothic" pitchFamily="34" charset="-128"/>
              </a:defRPr>
            </a:lvl4pPr>
            <a:lvl5pPr marL="2057400" indent="-228600">
              <a:defRPr>
                <a:solidFill>
                  <a:schemeClr val="tx1"/>
                </a:solidFill>
                <a:latin typeface="Tw Cen MT" pitchFamily="34" charset="0"/>
                <a:ea typeface="MS PGothic" pitchFamily="34" charset="-128"/>
              </a:defRPr>
            </a:lvl5pPr>
            <a:lvl6pPr marL="2514600" indent="-228600" fontAlgn="base">
              <a:spcBef>
                <a:spcPct val="0"/>
              </a:spcBef>
              <a:spcAft>
                <a:spcPct val="0"/>
              </a:spcAft>
              <a:defRPr>
                <a:solidFill>
                  <a:schemeClr val="tx1"/>
                </a:solidFill>
                <a:latin typeface="Tw Cen MT" pitchFamily="34" charset="0"/>
                <a:ea typeface="MS PGothic" pitchFamily="34" charset="-128"/>
              </a:defRPr>
            </a:lvl6pPr>
            <a:lvl7pPr marL="2971800" indent="-228600" fontAlgn="base">
              <a:spcBef>
                <a:spcPct val="0"/>
              </a:spcBef>
              <a:spcAft>
                <a:spcPct val="0"/>
              </a:spcAft>
              <a:defRPr>
                <a:solidFill>
                  <a:schemeClr val="tx1"/>
                </a:solidFill>
                <a:latin typeface="Tw Cen MT" pitchFamily="34" charset="0"/>
                <a:ea typeface="MS PGothic" pitchFamily="34" charset="-128"/>
              </a:defRPr>
            </a:lvl7pPr>
            <a:lvl8pPr marL="3429000" indent="-228600" fontAlgn="base">
              <a:spcBef>
                <a:spcPct val="0"/>
              </a:spcBef>
              <a:spcAft>
                <a:spcPct val="0"/>
              </a:spcAft>
              <a:defRPr>
                <a:solidFill>
                  <a:schemeClr val="tx1"/>
                </a:solidFill>
                <a:latin typeface="Tw Cen MT" pitchFamily="34" charset="0"/>
                <a:ea typeface="MS PGothic" pitchFamily="34" charset="-128"/>
              </a:defRPr>
            </a:lvl8pPr>
            <a:lvl9pPr marL="3886200" indent="-228600" fontAlgn="base">
              <a:spcBef>
                <a:spcPct val="0"/>
              </a:spcBef>
              <a:spcAft>
                <a:spcPct val="0"/>
              </a:spcAft>
              <a:defRPr>
                <a:solidFill>
                  <a:schemeClr val="tx1"/>
                </a:solidFill>
                <a:latin typeface="Tw Cen MT" pitchFamily="34" charset="0"/>
                <a:ea typeface="MS PGothic" pitchFamily="34" charset="-128"/>
              </a:defRPr>
            </a:lvl9pPr>
          </a:lstStyle>
          <a:p>
            <a:pPr fontAlgn="auto">
              <a:spcBef>
                <a:spcPts val="0"/>
              </a:spcBef>
              <a:spcAft>
                <a:spcPts val="0"/>
              </a:spcAft>
              <a:defRPr/>
            </a:pPr>
            <a:r>
              <a:rPr lang="en-US" sz="2800" b="1" kern="0" dirty="0">
                <a:solidFill>
                  <a:schemeClr val="tx2">
                    <a:lumMod val="75000"/>
                  </a:schemeClr>
                </a:solidFill>
                <a:latin typeface="Century Gothic" pitchFamily="34" charset="0"/>
                <a:ea typeface="+mj-ea"/>
                <a:cs typeface="+mj-cs"/>
              </a:rPr>
              <a:t>Priorities in Mathematics</a:t>
            </a:r>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066800"/>
          </a:xfrm>
        </p:spPr>
        <p:txBody>
          <a:bodyPr/>
          <a:lstStyle/>
          <a:p>
            <a:pPr eaLnBrk="1" hangingPunct="1"/>
            <a:r>
              <a:rPr lang="en-US">
                <a:solidFill>
                  <a:srgbClr val="17375E"/>
                </a:solidFill>
              </a:rPr>
              <a:t>Mathematics:  3 shifts</a:t>
            </a:r>
          </a:p>
        </p:txBody>
      </p:sp>
      <p:sp>
        <p:nvSpPr>
          <p:cNvPr id="27651" name="Content Placeholder 2"/>
          <p:cNvSpPr>
            <a:spLocks noGrp="1"/>
          </p:cNvSpPr>
          <p:nvPr>
            <p:ph sz="quarter" idx="1"/>
          </p:nvPr>
        </p:nvSpPr>
        <p:spPr>
          <a:xfrm>
            <a:off x="609600" y="1752600"/>
            <a:ext cx="8305800" cy="5105400"/>
          </a:xfrm>
        </p:spPr>
        <p:txBody>
          <a:bodyPr/>
          <a:lstStyle/>
          <a:p>
            <a:pPr marL="514350" indent="-514350" eaLnBrk="1" hangingPunct="1">
              <a:spcBef>
                <a:spcPts val="2400"/>
              </a:spcBef>
              <a:buFont typeface="Tw Cen MT" pitchFamily="34" charset="0"/>
              <a:buAutoNum type="arabicPeriod"/>
            </a:pPr>
            <a:r>
              <a:rPr lang="en-US" b="1" dirty="0">
                <a:solidFill>
                  <a:srgbClr val="262626"/>
                </a:solidFill>
              </a:rPr>
              <a:t>Focus:  </a:t>
            </a:r>
            <a:r>
              <a:rPr lang="en-US" dirty="0">
                <a:solidFill>
                  <a:srgbClr val="262626"/>
                </a:solidFill>
              </a:rPr>
              <a:t>Focus strongly where the Standards focus.</a:t>
            </a:r>
            <a:br>
              <a:rPr lang="en-US" dirty="0">
                <a:solidFill>
                  <a:srgbClr val="262626"/>
                </a:solidFill>
              </a:rPr>
            </a:br>
            <a:endParaRPr lang="en-US" dirty="0">
              <a:solidFill>
                <a:srgbClr val="262626"/>
              </a:solidFill>
            </a:endParaRPr>
          </a:p>
          <a:p>
            <a:pPr marL="514350" indent="-514350" eaLnBrk="1" hangingPunct="1">
              <a:buFont typeface="Tw Cen MT" pitchFamily="34" charset="0"/>
              <a:buAutoNum type="arabicPeriod"/>
            </a:pPr>
            <a:r>
              <a:rPr lang="en-US" b="1" dirty="0">
                <a:solidFill>
                  <a:srgbClr val="262626"/>
                </a:solidFill>
              </a:rPr>
              <a:t>Coherence</a:t>
            </a:r>
            <a:r>
              <a:rPr lang="en-US" dirty="0">
                <a:solidFill>
                  <a:srgbClr val="262626"/>
                </a:solidFill>
              </a:rPr>
              <a:t>: </a:t>
            </a:r>
            <a:r>
              <a:rPr lang="en-US" b="1" dirty="0">
                <a:solidFill>
                  <a:srgbClr val="262626"/>
                </a:solidFill>
              </a:rPr>
              <a:t>Think</a:t>
            </a:r>
            <a:r>
              <a:rPr lang="en-US" dirty="0">
                <a:solidFill>
                  <a:srgbClr val="262626"/>
                </a:solidFill>
              </a:rPr>
              <a:t> across grades, and </a:t>
            </a:r>
            <a:r>
              <a:rPr lang="en-US" b="1" dirty="0">
                <a:solidFill>
                  <a:srgbClr val="262626"/>
                </a:solidFill>
              </a:rPr>
              <a:t>link </a:t>
            </a:r>
            <a:r>
              <a:rPr lang="en-US" dirty="0">
                <a:solidFill>
                  <a:srgbClr val="262626"/>
                </a:solidFill>
              </a:rPr>
              <a:t>to major topics with grades.</a:t>
            </a:r>
            <a:br>
              <a:rPr lang="en-US" dirty="0">
                <a:solidFill>
                  <a:srgbClr val="262626"/>
                </a:solidFill>
              </a:rPr>
            </a:br>
            <a:endParaRPr lang="en-US" dirty="0">
              <a:solidFill>
                <a:srgbClr val="262626"/>
              </a:solidFill>
            </a:endParaRPr>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l="3317"/>
          <a:stretch>
            <a:fillRect/>
          </a:stretch>
        </p:blipFill>
        <p:spPr bwMode="auto">
          <a:xfrm>
            <a:off x="228600" y="2120900"/>
            <a:ext cx="89154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14338" y="239713"/>
            <a:ext cx="8458200" cy="841375"/>
          </a:xfrm>
          <a:prstGeom prst="rect">
            <a:avLst/>
          </a:prstGeom>
        </p:spPr>
        <p:txBody>
          <a:bodyPr anchor="ctr"/>
          <a:lstStyle/>
          <a:p>
            <a:pPr fontAlgn="auto">
              <a:spcBef>
                <a:spcPts val="0"/>
              </a:spcBef>
              <a:spcAft>
                <a:spcPts val="0"/>
              </a:spcAft>
              <a:defRPr/>
            </a:pPr>
            <a:r>
              <a:rPr lang="en-US" sz="2600" b="1" dirty="0">
                <a:solidFill>
                  <a:srgbClr val="C00000"/>
                </a:solidFill>
                <a:latin typeface="Century Gothic" pitchFamily="34" charset="0"/>
                <a:ea typeface="+mj-ea"/>
                <a:cs typeface="+mj-cs"/>
              </a:rPr>
              <a:t>Coherence</a:t>
            </a:r>
            <a:r>
              <a:rPr lang="en-US" sz="2600" b="1" dirty="0">
                <a:latin typeface="Century Gothic" pitchFamily="34" charset="0"/>
                <a:ea typeface="+mj-ea"/>
                <a:cs typeface="+mj-cs"/>
              </a:rPr>
              <a:t>: </a:t>
            </a:r>
            <a:r>
              <a:rPr lang="en-US" sz="2600" b="1" dirty="0">
                <a:solidFill>
                  <a:schemeClr val="tx2"/>
                </a:solidFill>
                <a:latin typeface="Century Gothic" pitchFamily="34" charset="0"/>
                <a:ea typeface="+mj-ea"/>
                <a:cs typeface="+mj-cs"/>
              </a:rPr>
              <a:t>Link to major topics within grades</a:t>
            </a:r>
          </a:p>
        </p:txBody>
      </p:sp>
      <p:sp>
        <p:nvSpPr>
          <p:cNvPr id="28676" name="TextBox 9"/>
          <p:cNvSpPr txBox="1">
            <a:spLocks noChangeArrowheads="1"/>
          </p:cNvSpPr>
          <p:nvPr/>
        </p:nvSpPr>
        <p:spPr bwMode="auto">
          <a:xfrm>
            <a:off x="414338" y="1658938"/>
            <a:ext cx="4202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i="1">
                <a:latin typeface="Tw Cen MT" pitchFamily="34" charset="0"/>
                <a:ea typeface="MS PGothic" pitchFamily="34" charset="-128"/>
              </a:rPr>
              <a:t>Example: data representation</a:t>
            </a:r>
          </a:p>
        </p:txBody>
      </p:sp>
      <p:sp>
        <p:nvSpPr>
          <p:cNvPr id="28677" name="TextBox 10"/>
          <p:cNvSpPr txBox="1">
            <a:spLocks noChangeArrowheads="1"/>
          </p:cNvSpPr>
          <p:nvPr/>
        </p:nvSpPr>
        <p:spPr bwMode="auto">
          <a:xfrm>
            <a:off x="6624638" y="3932238"/>
            <a:ext cx="1998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a:latin typeface="Tw Cen MT" pitchFamily="34" charset="0"/>
                <a:ea typeface="MS PGothic" pitchFamily="34" charset="-128"/>
              </a:rPr>
              <a:t>Standard 3.MD.3</a:t>
            </a:r>
          </a:p>
        </p:txBody>
      </p:sp>
      <p:grpSp>
        <p:nvGrpSpPr>
          <p:cNvPr id="28678" name="Group 23"/>
          <p:cNvGrpSpPr>
            <a:grpSpLocks/>
          </p:cNvGrpSpPr>
          <p:nvPr/>
        </p:nvGrpSpPr>
        <p:grpSpPr bwMode="auto">
          <a:xfrm>
            <a:off x="239713" y="2514600"/>
            <a:ext cx="8632825" cy="914400"/>
            <a:chOff x="239177" y="2514600"/>
            <a:chExt cx="8633361" cy="914400"/>
          </a:xfrm>
        </p:grpSpPr>
        <p:cxnSp>
          <p:nvCxnSpPr>
            <p:cNvPr id="5" name="Straight Connector 4"/>
            <p:cNvCxnSpPr/>
            <p:nvPr/>
          </p:nvCxnSpPr>
          <p:spPr>
            <a:xfrm flipV="1">
              <a:off x="4343119" y="2514600"/>
              <a:ext cx="0" cy="3048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4343119" y="2514600"/>
              <a:ext cx="452941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8872538" y="2514600"/>
              <a:ext cx="0" cy="6096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239177" y="2819400"/>
              <a:ext cx="410394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39177" y="2819400"/>
              <a:ext cx="0" cy="6096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239177" y="3429000"/>
              <a:ext cx="242743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666615" y="3124200"/>
              <a:ext cx="0" cy="3048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666615" y="3124200"/>
              <a:ext cx="6205923"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066800"/>
          </a:xfrm>
        </p:spPr>
        <p:txBody>
          <a:bodyPr/>
          <a:lstStyle/>
          <a:p>
            <a:pPr eaLnBrk="1" hangingPunct="1"/>
            <a:r>
              <a:rPr lang="en-US">
                <a:solidFill>
                  <a:srgbClr val="17375E"/>
                </a:solidFill>
              </a:rPr>
              <a:t>Mathematics:  3 shifts</a:t>
            </a:r>
          </a:p>
        </p:txBody>
      </p:sp>
      <p:sp>
        <p:nvSpPr>
          <p:cNvPr id="29699" name="Content Placeholder 2"/>
          <p:cNvSpPr>
            <a:spLocks noGrp="1"/>
          </p:cNvSpPr>
          <p:nvPr>
            <p:ph sz="quarter" idx="1"/>
          </p:nvPr>
        </p:nvSpPr>
        <p:spPr>
          <a:xfrm>
            <a:off x="609600" y="1752600"/>
            <a:ext cx="8305800" cy="5105400"/>
          </a:xfrm>
        </p:spPr>
        <p:txBody>
          <a:bodyPr/>
          <a:lstStyle/>
          <a:p>
            <a:pPr marL="514350" indent="-514350" eaLnBrk="1" hangingPunct="1">
              <a:spcBef>
                <a:spcPts val="2400"/>
              </a:spcBef>
              <a:buFont typeface="Tw Cen MT" pitchFamily="34" charset="0"/>
              <a:buAutoNum type="arabicPeriod"/>
            </a:pPr>
            <a:r>
              <a:rPr lang="en-US" b="1" dirty="0">
                <a:solidFill>
                  <a:srgbClr val="262626"/>
                </a:solidFill>
              </a:rPr>
              <a:t>Focus:  </a:t>
            </a:r>
            <a:r>
              <a:rPr lang="en-US" dirty="0">
                <a:solidFill>
                  <a:srgbClr val="262626"/>
                </a:solidFill>
              </a:rPr>
              <a:t>Focus strongly where the Standards focus.</a:t>
            </a:r>
            <a:br>
              <a:rPr lang="en-US" dirty="0">
                <a:solidFill>
                  <a:srgbClr val="262626"/>
                </a:solidFill>
              </a:rPr>
            </a:br>
            <a:endParaRPr lang="en-US" dirty="0">
              <a:solidFill>
                <a:srgbClr val="262626"/>
              </a:solidFill>
            </a:endParaRPr>
          </a:p>
          <a:p>
            <a:pPr marL="514350" indent="-514350" eaLnBrk="1" hangingPunct="1">
              <a:buFont typeface="Tw Cen MT" pitchFamily="34" charset="0"/>
              <a:buAutoNum type="arabicPeriod"/>
            </a:pPr>
            <a:r>
              <a:rPr lang="en-US" b="1" dirty="0">
                <a:solidFill>
                  <a:srgbClr val="262626"/>
                </a:solidFill>
              </a:rPr>
              <a:t>Coherence</a:t>
            </a:r>
            <a:r>
              <a:rPr lang="en-US" dirty="0">
                <a:solidFill>
                  <a:srgbClr val="262626"/>
                </a:solidFill>
              </a:rPr>
              <a:t>: </a:t>
            </a:r>
            <a:r>
              <a:rPr lang="en-US" b="1" dirty="0">
                <a:solidFill>
                  <a:srgbClr val="262626"/>
                </a:solidFill>
              </a:rPr>
              <a:t>Think</a:t>
            </a:r>
            <a:r>
              <a:rPr lang="en-US" dirty="0">
                <a:solidFill>
                  <a:srgbClr val="262626"/>
                </a:solidFill>
              </a:rPr>
              <a:t> across grades, and </a:t>
            </a:r>
            <a:r>
              <a:rPr lang="en-US" b="1" dirty="0">
                <a:solidFill>
                  <a:srgbClr val="262626"/>
                </a:solidFill>
              </a:rPr>
              <a:t>link </a:t>
            </a:r>
            <a:r>
              <a:rPr lang="en-US" dirty="0">
                <a:solidFill>
                  <a:srgbClr val="262626"/>
                </a:solidFill>
              </a:rPr>
              <a:t>to major topics within grades.</a:t>
            </a:r>
            <a:br>
              <a:rPr lang="en-US" dirty="0">
                <a:solidFill>
                  <a:srgbClr val="262626"/>
                </a:solidFill>
              </a:rPr>
            </a:br>
            <a:endParaRPr lang="en-US" dirty="0">
              <a:solidFill>
                <a:srgbClr val="262626"/>
              </a:solidFill>
            </a:endParaRPr>
          </a:p>
          <a:p>
            <a:pPr marL="514350" indent="-514350" eaLnBrk="1" hangingPunct="1">
              <a:buFont typeface="Tw Cen MT" pitchFamily="34" charset="0"/>
              <a:buAutoNum type="arabicPeriod"/>
            </a:pPr>
            <a:r>
              <a:rPr lang="en-US" b="1" dirty="0">
                <a:solidFill>
                  <a:srgbClr val="262626"/>
                </a:solidFill>
              </a:rPr>
              <a:t>Rigor: </a:t>
            </a:r>
            <a:r>
              <a:rPr lang="en-US" dirty="0">
                <a:solidFill>
                  <a:srgbClr val="262626"/>
                </a:solidFill>
              </a:rPr>
              <a:t>In major topics, pursue </a:t>
            </a:r>
            <a:r>
              <a:rPr lang="en-US" b="1" dirty="0">
                <a:solidFill>
                  <a:srgbClr val="262626"/>
                </a:solidFill>
              </a:rPr>
              <a:t>conceptual understanding, </a:t>
            </a:r>
            <a:r>
              <a:rPr lang="en-US" dirty="0">
                <a:solidFill>
                  <a:srgbClr val="262626"/>
                </a:solidFill>
              </a:rPr>
              <a:t>procedural skill and </a:t>
            </a:r>
            <a:r>
              <a:rPr lang="en-US" b="1" dirty="0">
                <a:solidFill>
                  <a:srgbClr val="262626"/>
                </a:solidFill>
              </a:rPr>
              <a:t>fluency, </a:t>
            </a:r>
            <a:r>
              <a:rPr lang="en-US" dirty="0">
                <a:solidFill>
                  <a:srgbClr val="262626"/>
                </a:solidFill>
              </a:rPr>
              <a:t>and</a:t>
            </a:r>
            <a:r>
              <a:rPr lang="en-US" b="1" dirty="0">
                <a:solidFill>
                  <a:srgbClr val="262626"/>
                </a:solidFill>
              </a:rPr>
              <a:t> application</a:t>
            </a:r>
            <a:r>
              <a:rPr lang="en-US" dirty="0">
                <a:solidFill>
                  <a:srgbClr val="262626"/>
                </a:solidFill>
              </a:rPr>
              <a:t>.</a:t>
            </a:r>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228600"/>
            <a:ext cx="8153400" cy="838200"/>
          </a:xfrm>
        </p:spPr>
        <p:txBody>
          <a:bodyPr/>
          <a:lstStyle/>
          <a:p>
            <a:pPr eaLnBrk="1" hangingPunct="1"/>
            <a:r>
              <a:rPr lang="en-US">
                <a:solidFill>
                  <a:srgbClr val="17375E"/>
                </a:solidFill>
              </a:rPr>
              <a:t>Required Fluencies in K-6</a:t>
            </a:r>
          </a:p>
        </p:txBody>
      </p:sp>
      <p:graphicFrame>
        <p:nvGraphicFramePr>
          <p:cNvPr id="4" name="Content Placeholder 3"/>
          <p:cNvGraphicFramePr>
            <a:graphicFrameLocks noGrp="1"/>
          </p:cNvGraphicFramePr>
          <p:nvPr>
            <p:ph idx="1"/>
          </p:nvPr>
        </p:nvGraphicFramePr>
        <p:xfrm>
          <a:off x="381000" y="1447800"/>
          <a:ext cx="8305800" cy="4694239"/>
        </p:xfrm>
        <a:graphic>
          <a:graphicData uri="http://schemas.openxmlformats.org/drawingml/2006/table">
            <a:tbl>
              <a:tblPr firstRow="1" bandRow="1">
                <a:tableStyleId>{85BE263C-DBD7-4A20-BB59-AAB30ACAA65A}</a:tableStyleId>
              </a:tblPr>
              <a:tblGrid>
                <a:gridCol w="1038225">
                  <a:extLst>
                    <a:ext uri="{9D8B030D-6E8A-4147-A177-3AD203B41FA5}">
                      <a16:colId xmlns:a16="http://schemas.microsoft.com/office/drawing/2014/main" val="20000"/>
                    </a:ext>
                  </a:extLst>
                </a:gridCol>
                <a:gridCol w="1226993">
                  <a:extLst>
                    <a:ext uri="{9D8B030D-6E8A-4147-A177-3AD203B41FA5}">
                      <a16:colId xmlns:a16="http://schemas.microsoft.com/office/drawing/2014/main" val="20001"/>
                    </a:ext>
                  </a:extLst>
                </a:gridCol>
                <a:gridCol w="6040582">
                  <a:extLst>
                    <a:ext uri="{9D8B030D-6E8A-4147-A177-3AD203B41FA5}">
                      <a16:colId xmlns:a16="http://schemas.microsoft.com/office/drawing/2014/main" val="20002"/>
                    </a:ext>
                  </a:extLst>
                </a:gridCol>
              </a:tblGrid>
              <a:tr h="450905">
                <a:tc>
                  <a:txBody>
                    <a:bodyPr/>
                    <a:lstStyle/>
                    <a:p>
                      <a:pPr marL="0" marR="0" indent="0" algn="ctr" rtl="0" eaLnBrk="1" latinLnBrk="0" hangingPunct="1">
                        <a:lnSpc>
                          <a:spcPct val="115000"/>
                        </a:lnSpc>
                        <a:spcBef>
                          <a:spcPts val="0"/>
                        </a:spcBef>
                        <a:spcAft>
                          <a:spcPts val="0"/>
                        </a:spcAft>
                        <a:tabLst>
                          <a:tab pos="228600" algn="l"/>
                          <a:tab pos="457200" algn="l"/>
                        </a:tabLst>
                      </a:pPr>
                      <a:r>
                        <a:rPr kumimoji="0" lang="en-US" sz="2000" b="1" kern="1200" dirty="0">
                          <a:solidFill>
                            <a:schemeClr val="tx1">
                              <a:lumMod val="75000"/>
                            </a:schemeClr>
                          </a:solidFill>
                          <a:latin typeface="Calibri"/>
                          <a:ea typeface="Calibri"/>
                          <a:cs typeface="Arial"/>
                        </a:rPr>
                        <a:t>Grade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rtl="0" eaLnBrk="1" latinLnBrk="0" hangingPunct="1">
                        <a:lnSpc>
                          <a:spcPct val="115000"/>
                        </a:lnSpc>
                        <a:spcBef>
                          <a:spcPts val="0"/>
                        </a:spcBef>
                        <a:spcAft>
                          <a:spcPts val="0"/>
                        </a:spcAft>
                        <a:tabLst>
                          <a:tab pos="228600" algn="l"/>
                          <a:tab pos="457200" algn="l"/>
                        </a:tabLst>
                      </a:pPr>
                      <a:r>
                        <a:rPr kumimoji="0" lang="en-US" sz="2000" b="1" kern="1200" dirty="0">
                          <a:solidFill>
                            <a:schemeClr val="tx1">
                              <a:lumMod val="75000"/>
                            </a:schemeClr>
                          </a:solidFill>
                          <a:latin typeface="Calibri"/>
                          <a:ea typeface="Calibri"/>
                          <a:cs typeface="Arial"/>
                        </a:rPr>
                        <a:t>Standard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rtl="0" eaLnBrk="1" latinLnBrk="0" hangingPunct="1">
                        <a:lnSpc>
                          <a:spcPct val="115000"/>
                        </a:lnSpc>
                        <a:spcBef>
                          <a:spcPts val="0"/>
                        </a:spcBef>
                        <a:spcAft>
                          <a:spcPts val="0"/>
                        </a:spcAft>
                        <a:tabLst>
                          <a:tab pos="228600" algn="l"/>
                          <a:tab pos="457200" algn="l"/>
                        </a:tabLst>
                      </a:pPr>
                      <a:r>
                        <a:rPr kumimoji="0" lang="en-US" sz="2000" b="1" kern="1200" dirty="0">
                          <a:solidFill>
                            <a:schemeClr val="tx1">
                              <a:lumMod val="75000"/>
                            </a:schemeClr>
                          </a:solidFill>
                          <a:latin typeface="Calibri"/>
                          <a:ea typeface="Calibri"/>
                          <a:cs typeface="Arial"/>
                        </a:rPr>
                        <a:t>Required Fluency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50905">
                <a:tc>
                  <a:txBody>
                    <a:bodyPr/>
                    <a:lstStyle/>
                    <a:p>
                      <a:pPr marL="0" marR="0" indent="0" algn="ctr">
                        <a:lnSpc>
                          <a:spcPct val="115000"/>
                        </a:lnSpc>
                        <a:spcBef>
                          <a:spcPts val="200"/>
                        </a:spcBef>
                        <a:spcAft>
                          <a:spcPts val="200"/>
                        </a:spcAft>
                        <a:tabLst>
                          <a:tab pos="228600" algn="l"/>
                          <a:tab pos="457200" algn="l"/>
                        </a:tabLst>
                      </a:pPr>
                      <a:r>
                        <a:rPr lang="en-US" sz="1800" dirty="0"/>
                        <a:t>K</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K.OA.5</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Add/subtract within 5</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0905">
                <a:tc>
                  <a:txBody>
                    <a:bodyPr/>
                    <a:lstStyle/>
                    <a:p>
                      <a:pPr marL="0" marR="0" indent="0" algn="ctr">
                        <a:lnSpc>
                          <a:spcPct val="115000"/>
                        </a:lnSpc>
                        <a:spcBef>
                          <a:spcPts val="200"/>
                        </a:spcBef>
                        <a:spcAft>
                          <a:spcPts val="200"/>
                        </a:spcAft>
                        <a:tabLst>
                          <a:tab pos="228600" algn="l"/>
                          <a:tab pos="457200" algn="l"/>
                        </a:tabLst>
                      </a:pPr>
                      <a:r>
                        <a:rPr lang="en-US" sz="1800" dirty="0"/>
                        <a:t>1</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1.OA.6</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Add/subtract within 10</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1834">
                <a:tc>
                  <a:txBody>
                    <a:bodyPr/>
                    <a:lstStyle/>
                    <a:p>
                      <a:pPr marL="0" marR="0" indent="0" algn="ctr">
                        <a:lnSpc>
                          <a:spcPct val="115000"/>
                        </a:lnSpc>
                        <a:spcBef>
                          <a:spcPts val="200"/>
                        </a:spcBef>
                        <a:spcAft>
                          <a:spcPts val="200"/>
                        </a:spcAft>
                        <a:tabLst>
                          <a:tab pos="228600" algn="l"/>
                          <a:tab pos="457200" algn="l"/>
                        </a:tabLst>
                      </a:pPr>
                      <a:r>
                        <a:rPr lang="en-US" sz="1800" dirty="0"/>
                        <a:t>2</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2.OA.2</a:t>
                      </a:r>
                    </a:p>
                    <a:p>
                      <a:pPr marL="0" marR="0" indent="0" algn="ctr">
                        <a:lnSpc>
                          <a:spcPct val="115000"/>
                        </a:lnSpc>
                        <a:spcBef>
                          <a:spcPts val="200"/>
                        </a:spcBef>
                        <a:spcAft>
                          <a:spcPts val="200"/>
                        </a:spcAft>
                        <a:tabLst>
                          <a:tab pos="228600" algn="l"/>
                          <a:tab pos="457200" algn="l"/>
                        </a:tabLst>
                      </a:pPr>
                      <a:r>
                        <a:rPr lang="en-US" sz="1800" dirty="0"/>
                        <a:t>2.NBT.5</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Add/subtract within 20 (know single-digit sums from memory)</a:t>
                      </a:r>
                    </a:p>
                    <a:p>
                      <a:pPr marL="0" marR="0" indent="0">
                        <a:lnSpc>
                          <a:spcPct val="115000"/>
                        </a:lnSpc>
                        <a:spcBef>
                          <a:spcPts val="200"/>
                        </a:spcBef>
                        <a:spcAft>
                          <a:spcPts val="200"/>
                        </a:spcAft>
                        <a:tabLst>
                          <a:tab pos="228600" algn="l"/>
                          <a:tab pos="457200" algn="l"/>
                        </a:tabLst>
                      </a:pPr>
                      <a:r>
                        <a:rPr lang="en-US" sz="1800" dirty="0"/>
                        <a:t>Add/subtract within 100</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97204">
                <a:tc>
                  <a:txBody>
                    <a:bodyPr/>
                    <a:lstStyle/>
                    <a:p>
                      <a:pPr marL="0" marR="0" indent="0" algn="ctr">
                        <a:lnSpc>
                          <a:spcPct val="115000"/>
                        </a:lnSpc>
                        <a:spcBef>
                          <a:spcPts val="200"/>
                        </a:spcBef>
                        <a:spcAft>
                          <a:spcPts val="200"/>
                        </a:spcAft>
                        <a:tabLst>
                          <a:tab pos="228600" algn="l"/>
                          <a:tab pos="457200" algn="l"/>
                        </a:tabLst>
                      </a:pPr>
                      <a:r>
                        <a:rPr lang="en-US" sz="1800" dirty="0"/>
                        <a:t>3</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3.OA.7</a:t>
                      </a:r>
                    </a:p>
                    <a:p>
                      <a:pPr marL="0" marR="0" indent="0" algn="ctr">
                        <a:lnSpc>
                          <a:spcPct val="115000"/>
                        </a:lnSpc>
                        <a:spcBef>
                          <a:spcPts val="200"/>
                        </a:spcBef>
                        <a:spcAft>
                          <a:spcPts val="200"/>
                        </a:spcAft>
                        <a:tabLst>
                          <a:tab pos="228600" algn="l"/>
                          <a:tab pos="457200" algn="l"/>
                        </a:tabLst>
                      </a:pPr>
                      <a:r>
                        <a:rPr lang="en-US" sz="1800" dirty="0"/>
                        <a:t>3.NBT.2</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Multiply/divide within 100 (know single-digit products from memory)</a:t>
                      </a:r>
                    </a:p>
                    <a:p>
                      <a:pPr marL="0" marR="0" indent="0">
                        <a:lnSpc>
                          <a:spcPct val="115000"/>
                        </a:lnSpc>
                        <a:spcBef>
                          <a:spcPts val="200"/>
                        </a:spcBef>
                        <a:spcAft>
                          <a:spcPts val="200"/>
                        </a:spcAft>
                        <a:tabLst>
                          <a:tab pos="228600" algn="l"/>
                          <a:tab pos="457200" algn="l"/>
                        </a:tabLst>
                      </a:pPr>
                      <a:r>
                        <a:rPr lang="en-US" sz="1800" dirty="0"/>
                        <a:t>Add/subtract within 1000</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0905">
                <a:tc>
                  <a:txBody>
                    <a:bodyPr/>
                    <a:lstStyle/>
                    <a:p>
                      <a:pPr marL="0" marR="0" indent="0" algn="ctr">
                        <a:lnSpc>
                          <a:spcPct val="115000"/>
                        </a:lnSpc>
                        <a:spcBef>
                          <a:spcPts val="200"/>
                        </a:spcBef>
                        <a:spcAft>
                          <a:spcPts val="200"/>
                        </a:spcAft>
                        <a:tabLst>
                          <a:tab pos="228600" algn="l"/>
                          <a:tab pos="457200" algn="l"/>
                        </a:tabLst>
                      </a:pPr>
                      <a:r>
                        <a:rPr lang="en-US" sz="1800" dirty="0"/>
                        <a:t>4</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4.NBT.4</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Add/subtract within 1,000,000</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0905">
                <a:tc>
                  <a:txBody>
                    <a:bodyPr/>
                    <a:lstStyle/>
                    <a:p>
                      <a:pPr marL="0" marR="0" indent="0" algn="ctr">
                        <a:lnSpc>
                          <a:spcPct val="115000"/>
                        </a:lnSpc>
                        <a:spcBef>
                          <a:spcPts val="200"/>
                        </a:spcBef>
                        <a:spcAft>
                          <a:spcPts val="200"/>
                        </a:spcAft>
                        <a:tabLst>
                          <a:tab pos="228600" algn="l"/>
                          <a:tab pos="457200" algn="l"/>
                        </a:tabLst>
                      </a:pPr>
                      <a:r>
                        <a:rPr lang="en-US" sz="1800" dirty="0"/>
                        <a:t>5</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5.NBT.5</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Multi-digit multiplication</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20676">
                <a:tc>
                  <a:txBody>
                    <a:bodyPr/>
                    <a:lstStyle/>
                    <a:p>
                      <a:pPr marL="0" marR="0" indent="0" algn="ctr">
                        <a:lnSpc>
                          <a:spcPct val="115000"/>
                        </a:lnSpc>
                        <a:spcBef>
                          <a:spcPts val="200"/>
                        </a:spcBef>
                        <a:spcAft>
                          <a:spcPts val="200"/>
                        </a:spcAft>
                        <a:tabLst>
                          <a:tab pos="228600" algn="l"/>
                          <a:tab pos="457200" algn="l"/>
                        </a:tabLst>
                      </a:pPr>
                      <a:r>
                        <a:rPr lang="en-US" sz="1800" dirty="0"/>
                        <a:t>6</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15000"/>
                        </a:lnSpc>
                        <a:spcBef>
                          <a:spcPts val="200"/>
                        </a:spcBef>
                        <a:spcAft>
                          <a:spcPts val="200"/>
                        </a:spcAft>
                        <a:tabLst>
                          <a:tab pos="228600" algn="l"/>
                          <a:tab pos="457200" algn="l"/>
                        </a:tabLst>
                      </a:pPr>
                      <a:r>
                        <a:rPr lang="en-US" sz="1800" dirty="0"/>
                        <a:t>6.NS.2,3</a:t>
                      </a:r>
                      <a:endParaRPr lang="en-US" sz="1800" dirty="0">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15000"/>
                        </a:lnSpc>
                        <a:spcBef>
                          <a:spcPts val="200"/>
                        </a:spcBef>
                        <a:spcAft>
                          <a:spcPts val="200"/>
                        </a:spcAft>
                        <a:tabLst>
                          <a:tab pos="228600" algn="l"/>
                          <a:tab pos="457200" algn="l"/>
                        </a:tabLst>
                      </a:pPr>
                      <a:r>
                        <a:rPr lang="en-US" sz="1800" dirty="0"/>
                        <a:t>Multi-digit division</a:t>
                      </a:r>
                    </a:p>
                    <a:p>
                      <a:pPr marL="0" marR="0" indent="0">
                        <a:lnSpc>
                          <a:spcPct val="115000"/>
                        </a:lnSpc>
                        <a:spcBef>
                          <a:spcPts val="200"/>
                        </a:spcBef>
                        <a:spcAft>
                          <a:spcPts val="200"/>
                        </a:spcAft>
                        <a:tabLst>
                          <a:tab pos="228600" algn="l"/>
                          <a:tab pos="457200" algn="l"/>
                        </a:tabLst>
                      </a:pPr>
                      <a:r>
                        <a:rPr lang="en-US" sz="1800" dirty="0"/>
                        <a:t>Multi-digit decimal operations</a:t>
                      </a:r>
                      <a:endParaRPr lang="en-US" sz="1800" dirty="0">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9738" y="228600"/>
            <a:ext cx="7772400" cy="914400"/>
          </a:xfrm>
        </p:spPr>
        <p:txBody>
          <a:bodyPr/>
          <a:lstStyle/>
          <a:p>
            <a:pPr eaLnBrk="1" hangingPunct="1"/>
            <a:r>
              <a:rPr lang="en-US">
                <a:solidFill>
                  <a:srgbClr val="17375E"/>
                </a:solidFill>
              </a:rPr>
              <a:t>Mathematical Practices</a:t>
            </a:r>
          </a:p>
        </p:txBody>
      </p:sp>
      <p:sp>
        <p:nvSpPr>
          <p:cNvPr id="3" name="Content Placeholder 2"/>
          <p:cNvSpPr>
            <a:spLocks noGrp="1"/>
          </p:cNvSpPr>
          <p:nvPr>
            <p:ph sz="quarter" idx="1"/>
          </p:nvPr>
        </p:nvSpPr>
        <p:spPr>
          <a:xfrm>
            <a:off x="457200" y="1447800"/>
            <a:ext cx="8229600" cy="5105400"/>
          </a:xfrm>
        </p:spPr>
        <p:txBody>
          <a:bodyPr rtlCol="0">
            <a:normAutofit fontScale="92500" lnSpcReduction="10000"/>
          </a:bodyPr>
          <a:lstStyle/>
          <a:p>
            <a:pPr eaLnBrk="1" fontAlgn="auto" hangingPunct="1">
              <a:spcBef>
                <a:spcPts val="1200"/>
              </a:spcBef>
              <a:spcAft>
                <a:spcPts val="0"/>
              </a:spcAft>
              <a:buClr>
                <a:srgbClr val="002060"/>
              </a:buClr>
              <a:buFont typeface="+mj-lt"/>
              <a:buAutoNum type="arabicPeriod"/>
              <a:tabLst>
                <a:tab pos="463550" algn="l"/>
              </a:tabLst>
              <a:defRPr/>
            </a:pPr>
            <a:r>
              <a:rPr lang="en-US" sz="2800" dirty="0"/>
              <a:t>	Make sense of problems and persevere in solving 	them.</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Reason abstractly and quantitatively.</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Construct viable arguments and critique the 	reasoning of others.</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Model with mathematics.</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Use appropriate tools strategically.</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Attend to precision.</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Look for and make use of structure.</a:t>
            </a:r>
          </a:p>
          <a:p>
            <a:pPr eaLnBrk="1" fontAlgn="auto" hangingPunct="1">
              <a:spcBef>
                <a:spcPts val="1200"/>
              </a:spcBef>
              <a:spcAft>
                <a:spcPts val="0"/>
              </a:spcAft>
              <a:buClr>
                <a:srgbClr val="002060"/>
              </a:buClr>
              <a:buFont typeface="+mj-lt"/>
              <a:buAutoNum type="arabicPeriod"/>
              <a:tabLst>
                <a:tab pos="511175" algn="l"/>
              </a:tabLst>
              <a:defRPr/>
            </a:pPr>
            <a:r>
              <a:rPr lang="en-US" sz="2800" dirty="0"/>
              <a:t>	Look for and express regularity in repeated reasoning.</a:t>
            </a:r>
          </a:p>
          <a:p>
            <a:pPr eaLnBrk="1" fontAlgn="auto" hangingPunct="1">
              <a:spcAft>
                <a:spcPts val="0"/>
              </a:spcAft>
              <a:buFont typeface="Arial" pitchFamily="34" charset="0"/>
              <a:buNone/>
              <a:defRPr/>
            </a:pPr>
            <a:endParaRPr lang="en-US" dirty="0"/>
          </a:p>
        </p:txBody>
      </p:sp>
      <p:sp>
        <p:nvSpPr>
          <p:cNvPr id="4" name="Rectangle 3"/>
          <p:cNvSpPr/>
          <p:nvPr/>
        </p:nvSpPr>
        <p:spPr>
          <a:xfrm rot="19452484">
            <a:off x="887341" y="2967335"/>
            <a:ext cx="7369326"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solidFill>
                  <a:srgbClr val="FF0000"/>
                </a:solidFill>
                <a:effectLst>
                  <a:outerShdw blurRad="80000" dist="40000" dir="5040000" algn="tl">
                    <a:srgbClr val="000000">
                      <a:alpha val="30000"/>
                    </a:srgbClr>
                  </a:outerShdw>
                </a:effectLst>
                <a:latin typeface="+mn-lt"/>
                <a:cs typeface="+mn-cs"/>
              </a:rPr>
              <a:t>Don’t Bureaucratize</a:t>
            </a:r>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19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a:t>Why are we doing this? We have had standards.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a:t>Before Common Core State Standards we had standards, but rarely did we have </a:t>
            </a:r>
            <a:r>
              <a:rPr lang="en-US" b="1" u="sng" dirty="0"/>
              <a:t>standards-based instruction</a:t>
            </a:r>
            <a:r>
              <a:rPr lang="en-US" dirty="0"/>
              <a:t>.</a:t>
            </a:r>
          </a:p>
          <a:p>
            <a:pPr eaLnBrk="1" fontAlgn="auto" hangingPunct="1">
              <a:spcAft>
                <a:spcPts val="0"/>
              </a:spcAft>
              <a:buFont typeface="Arial" pitchFamily="34" charset="0"/>
              <a:buNone/>
              <a:defRPr/>
            </a:pPr>
            <a:endParaRPr lang="en-US" dirty="0"/>
          </a:p>
          <a:p>
            <a:pPr marL="342900" indent="-342900" eaLnBrk="1" fontAlgn="auto" hangingPunct="1">
              <a:spcAft>
                <a:spcPts val="0"/>
              </a:spcAft>
              <a:buFont typeface="Wingdings" pitchFamily="2" charset="2"/>
              <a:buChar char="ü"/>
              <a:defRPr/>
            </a:pPr>
            <a:r>
              <a:rPr lang="en-US" dirty="0"/>
              <a:t>Long lists of broad, vague statements</a:t>
            </a:r>
          </a:p>
          <a:p>
            <a:pPr marL="342900" indent="-342900" eaLnBrk="1" fontAlgn="auto" hangingPunct="1">
              <a:spcAft>
                <a:spcPts val="0"/>
              </a:spcAft>
              <a:buFont typeface="Wingdings" pitchFamily="2" charset="2"/>
              <a:buChar char="ü"/>
              <a:defRPr/>
            </a:pPr>
            <a:r>
              <a:rPr lang="en-US" dirty="0"/>
              <a:t>Mysterious assessments</a:t>
            </a:r>
          </a:p>
          <a:p>
            <a:pPr marL="342900" indent="-342900" eaLnBrk="1" fontAlgn="auto" hangingPunct="1">
              <a:spcAft>
                <a:spcPts val="0"/>
              </a:spcAft>
              <a:buFont typeface="Wingdings" pitchFamily="2" charset="2"/>
              <a:buChar char="ü"/>
              <a:defRPr/>
            </a:pPr>
            <a:r>
              <a:rPr lang="en-US" dirty="0"/>
              <a:t>Coverage mentality</a:t>
            </a:r>
          </a:p>
          <a:p>
            <a:pPr marL="342900" indent="-342900" eaLnBrk="1" fontAlgn="auto" hangingPunct="1">
              <a:spcAft>
                <a:spcPts val="0"/>
              </a:spcAft>
              <a:buFont typeface="Wingdings" pitchFamily="2" charset="2"/>
              <a:buChar char="ü"/>
              <a:defRPr/>
            </a:pPr>
            <a:r>
              <a:rPr lang="en-US" dirty="0"/>
              <a:t>Focused on teacher behaviors – “the inputs”</a:t>
            </a:r>
          </a:p>
          <a:p>
            <a:pPr marL="342900" indent="-342900" eaLnBrk="1" fontAlgn="auto" hangingPunct="1">
              <a:spcAft>
                <a:spcPts val="0"/>
              </a:spcAft>
              <a:buFont typeface="Wingdings" pitchFamily="2" charset="2"/>
              <a:buChar char="ü"/>
              <a:defRPr/>
            </a:pPr>
            <a:endParaRPr lang="en-US" dirty="0"/>
          </a:p>
        </p:txBody>
      </p:sp>
      <p:sp>
        <p:nvSpPr>
          <p:cNvPr id="14340"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FA21E1-D792-4A17-B23A-FD657BCF8B3C}" type="slidenum">
              <a:rPr lang="en-US" smtClean="0">
                <a:solidFill>
                  <a:schemeClr val="bg1"/>
                </a:solidFill>
              </a:rPr>
              <a:pPr fontAlgn="base">
                <a:spcBef>
                  <a:spcPct val="0"/>
                </a:spcBef>
                <a:spcAft>
                  <a:spcPct val="0"/>
                </a:spcAft>
                <a:defRPr/>
              </a:pPr>
              <a:t>2</a:t>
            </a:fld>
            <a:endParaRPr 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solidFill>
                  <a:srgbClr val="17375E"/>
                </a:solidFill>
              </a:rPr>
              <a:t>Power of the Shifts</a:t>
            </a:r>
          </a:p>
        </p:txBody>
      </p:sp>
      <p:sp>
        <p:nvSpPr>
          <p:cNvPr id="3" name="Content Placeholder 2"/>
          <p:cNvSpPr>
            <a:spLocks noGrp="1"/>
          </p:cNvSpPr>
          <p:nvPr>
            <p:ph idx="1"/>
          </p:nvPr>
        </p:nvSpPr>
        <p:spPr>
          <a:xfrm>
            <a:off x="457200" y="1295400"/>
            <a:ext cx="8229600" cy="5181600"/>
          </a:xfrm>
        </p:spPr>
        <p:txBody>
          <a:bodyPr rtlCol="0">
            <a:normAutofit lnSpcReduction="10000"/>
          </a:bodyPr>
          <a:lstStyle/>
          <a:p>
            <a:pPr marL="342900" indent="-342900" eaLnBrk="1" fontAlgn="auto" hangingPunct="1">
              <a:spcAft>
                <a:spcPts val="0"/>
              </a:spcAft>
              <a:buFont typeface="Arial" pitchFamily="34" charset="0"/>
              <a:buChar char="•"/>
              <a:defRPr/>
            </a:pPr>
            <a:r>
              <a:rPr lang="en-US" b="1" dirty="0"/>
              <a:t>Know</a:t>
            </a:r>
            <a:r>
              <a:rPr lang="en-US" dirty="0"/>
              <a:t> them – both the </a:t>
            </a:r>
            <a:r>
              <a:rPr lang="en-US" i="1" dirty="0"/>
              <a:t>what </a:t>
            </a:r>
            <a:r>
              <a:rPr lang="en-US" dirty="0"/>
              <a:t> and the </a:t>
            </a:r>
            <a:r>
              <a:rPr lang="en-US" i="1" dirty="0"/>
              <a:t>why</a:t>
            </a:r>
            <a:br>
              <a:rPr lang="en-US" i="1" dirty="0"/>
            </a:br>
            <a:endParaRPr lang="en-US" i="1" dirty="0"/>
          </a:p>
          <a:p>
            <a:pPr marL="342900" indent="-342900" eaLnBrk="1" fontAlgn="auto" hangingPunct="1">
              <a:spcAft>
                <a:spcPts val="0"/>
              </a:spcAft>
              <a:buFont typeface="Arial" pitchFamily="34" charset="0"/>
              <a:buChar char="•"/>
              <a:defRPr/>
            </a:pPr>
            <a:r>
              <a:rPr lang="en-US" b="1" dirty="0"/>
              <a:t>Internalize</a:t>
            </a:r>
            <a:r>
              <a:rPr lang="en-US" dirty="0"/>
              <a:t> them</a:t>
            </a:r>
            <a:br>
              <a:rPr lang="en-US" dirty="0"/>
            </a:br>
            <a:endParaRPr lang="en-US" dirty="0"/>
          </a:p>
          <a:p>
            <a:pPr marL="342900" indent="-342900" eaLnBrk="1" fontAlgn="auto" hangingPunct="1">
              <a:spcAft>
                <a:spcPts val="0"/>
              </a:spcAft>
              <a:buFont typeface="Arial" pitchFamily="34" charset="0"/>
              <a:buChar char="•"/>
              <a:defRPr/>
            </a:pPr>
            <a:r>
              <a:rPr lang="en-US" b="1" dirty="0"/>
              <a:t>Apply</a:t>
            </a:r>
            <a:r>
              <a:rPr lang="en-US" dirty="0"/>
              <a:t> them to your decisions about	</a:t>
            </a:r>
          </a:p>
          <a:p>
            <a:pPr marL="1085850" lvl="1" indent="-342900" eaLnBrk="1" fontAlgn="auto" hangingPunct="1">
              <a:spcAft>
                <a:spcPts val="0"/>
              </a:spcAft>
              <a:buFont typeface="Wingdings" pitchFamily="2" charset="2"/>
              <a:buChar char="ü"/>
              <a:defRPr/>
            </a:pPr>
            <a:r>
              <a:rPr lang="en-US" dirty="0"/>
              <a:t>Time</a:t>
            </a:r>
          </a:p>
          <a:p>
            <a:pPr marL="1085850" lvl="1" indent="-342900" eaLnBrk="1" fontAlgn="auto" hangingPunct="1">
              <a:spcAft>
                <a:spcPts val="0"/>
              </a:spcAft>
              <a:buFont typeface="Wingdings" pitchFamily="2" charset="2"/>
              <a:buChar char="ü"/>
              <a:defRPr/>
            </a:pPr>
            <a:r>
              <a:rPr lang="en-US" dirty="0"/>
              <a:t>Energy</a:t>
            </a:r>
          </a:p>
          <a:p>
            <a:pPr marL="1085850" lvl="1" indent="-342900" eaLnBrk="1" fontAlgn="auto" hangingPunct="1">
              <a:spcAft>
                <a:spcPts val="0"/>
              </a:spcAft>
              <a:buFont typeface="Wingdings" pitchFamily="2" charset="2"/>
              <a:buChar char="ü"/>
              <a:defRPr/>
            </a:pPr>
            <a:r>
              <a:rPr lang="en-US" dirty="0"/>
              <a:t>Resources</a:t>
            </a:r>
          </a:p>
          <a:p>
            <a:pPr marL="1085850" lvl="1" indent="-342900" eaLnBrk="1" fontAlgn="auto" hangingPunct="1">
              <a:spcAft>
                <a:spcPts val="0"/>
              </a:spcAft>
              <a:buFont typeface="Wingdings" pitchFamily="2" charset="2"/>
              <a:buChar char="ü"/>
              <a:defRPr/>
            </a:pPr>
            <a:r>
              <a:rPr lang="en-US" dirty="0"/>
              <a:t>Assessments</a:t>
            </a:r>
          </a:p>
          <a:p>
            <a:pPr marL="1085850" lvl="1" indent="-342900" eaLnBrk="1" fontAlgn="auto" hangingPunct="1">
              <a:spcAft>
                <a:spcPts val="0"/>
              </a:spcAft>
              <a:buFont typeface="Wingdings" pitchFamily="2" charset="2"/>
              <a:buChar char="ü"/>
              <a:defRPr/>
            </a:pPr>
            <a:r>
              <a:rPr lang="en-US" dirty="0"/>
              <a:t>Conversations with parents, students, colleagues</a:t>
            </a:r>
            <a:br>
              <a:rPr lang="en-US" dirty="0"/>
            </a:br>
            <a:endParaRPr lang="en-US" dirty="0"/>
          </a:p>
          <a:p>
            <a:pPr marL="342900" indent="-342900" eaLnBrk="1" fontAlgn="auto" hangingPunct="1">
              <a:spcAft>
                <a:spcPts val="0"/>
              </a:spcAft>
              <a:buFont typeface="Arial" pitchFamily="34" charset="0"/>
              <a:buChar char="•"/>
              <a:defRPr/>
            </a:pPr>
            <a:r>
              <a:rPr lang="en-US" dirty="0"/>
              <a:t>Continue to </a:t>
            </a:r>
            <a:r>
              <a:rPr lang="en-US" b="1" dirty="0"/>
              <a:t>engage</a:t>
            </a:r>
            <a:r>
              <a:rPr lang="en-US" dirty="0"/>
              <a:t> with them:</a:t>
            </a:r>
          </a:p>
          <a:p>
            <a:pPr marL="1085850" lvl="1" indent="-342900" eaLnBrk="1" fontAlgn="auto" hangingPunct="1">
              <a:spcAft>
                <a:spcPts val="0"/>
              </a:spcAft>
              <a:buFont typeface="Wingdings" pitchFamily="2" charset="2"/>
              <a:buChar char="ü"/>
              <a:defRPr/>
            </a:pPr>
            <a:r>
              <a:rPr lang="en-US" dirty="0">
                <a:hlinkClick r:id="rId3"/>
              </a:rPr>
              <a:t>www.achievethecore.org</a:t>
            </a:r>
            <a:endParaRPr lang="en-US" dirty="0"/>
          </a:p>
          <a:p>
            <a:pPr marL="1085850" lvl="1" indent="-342900" eaLnBrk="1" fontAlgn="auto" hangingPunct="1">
              <a:spcAft>
                <a:spcPts val="0"/>
              </a:spcAft>
              <a:buFont typeface="Wingdings" pitchFamily="2" charset="2"/>
              <a:buChar char="ü"/>
              <a:defRPr/>
            </a:pPr>
            <a:r>
              <a:rPr lang="en-US" dirty="0"/>
              <a:t>Follow @</a:t>
            </a:r>
            <a:r>
              <a:rPr lang="en-US" dirty="0" err="1"/>
              <a:t>achievethecore</a:t>
            </a:r>
            <a:r>
              <a:rPr lang="en-US" dirty="0"/>
              <a:t> on Twitter</a:t>
            </a:r>
          </a:p>
        </p:txBody>
      </p:sp>
      <p:sp>
        <p:nvSpPr>
          <p:cNvPr id="32772"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9A23B9-CEA5-4A3B-9E41-623C67CCB21E}" type="slidenum">
              <a:rPr lang="en-US" smtClean="0">
                <a:solidFill>
                  <a:schemeClr val="bg1"/>
                </a:solidFill>
              </a:rPr>
              <a:pPr fontAlgn="base">
                <a:spcBef>
                  <a:spcPct val="0"/>
                </a:spcBef>
                <a:spcAft>
                  <a:spcPct val="0"/>
                </a:spcAft>
                <a:defRPr/>
              </a:pPr>
              <a:t>20</a:t>
            </a:fld>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solidFill>
                  <a:srgbClr val="17375E"/>
                </a:solidFill>
              </a:rPr>
              <a:t>Results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None/>
              <a:defRPr/>
            </a:pPr>
            <a:r>
              <a:rPr lang="en-US" dirty="0"/>
              <a:t>Previous state standards did not improve student achievement.</a:t>
            </a:r>
            <a:br>
              <a:rPr lang="en-US" dirty="0"/>
            </a:br>
            <a:endParaRPr lang="en-US" dirty="0"/>
          </a:p>
          <a:p>
            <a:pPr marL="342900" indent="-342900" eaLnBrk="1" fontAlgn="auto" hangingPunct="1">
              <a:lnSpc>
                <a:spcPct val="160000"/>
              </a:lnSpc>
              <a:spcAft>
                <a:spcPts val="0"/>
              </a:spcAft>
              <a:buFont typeface="Wingdings" pitchFamily="2" charset="2"/>
              <a:buChar char="ü"/>
              <a:defRPr/>
            </a:pPr>
            <a:r>
              <a:rPr lang="en-US" dirty="0"/>
              <a:t>Gaps in achievement</a:t>
            </a:r>
          </a:p>
          <a:p>
            <a:pPr marL="342900" indent="-342900" eaLnBrk="1" fontAlgn="auto" hangingPunct="1">
              <a:lnSpc>
                <a:spcPct val="160000"/>
              </a:lnSpc>
              <a:spcAft>
                <a:spcPts val="0"/>
              </a:spcAft>
              <a:buFont typeface="Wingdings" pitchFamily="2" charset="2"/>
              <a:buChar char="ü"/>
              <a:defRPr/>
            </a:pPr>
            <a:r>
              <a:rPr lang="en-US" dirty="0"/>
              <a:t>Gaps in expectations</a:t>
            </a:r>
          </a:p>
          <a:p>
            <a:pPr marL="342900" indent="-342900" eaLnBrk="1" fontAlgn="auto" hangingPunct="1">
              <a:lnSpc>
                <a:spcPct val="160000"/>
              </a:lnSpc>
              <a:spcAft>
                <a:spcPts val="0"/>
              </a:spcAft>
              <a:buFont typeface="Wingdings" pitchFamily="2" charset="2"/>
              <a:buChar char="ü"/>
              <a:defRPr/>
            </a:pPr>
            <a:r>
              <a:rPr lang="en-US" dirty="0"/>
              <a:t>NAEP results</a:t>
            </a:r>
          </a:p>
          <a:p>
            <a:pPr marL="342900" indent="-342900" eaLnBrk="1" fontAlgn="auto" hangingPunct="1">
              <a:lnSpc>
                <a:spcPct val="160000"/>
              </a:lnSpc>
              <a:spcAft>
                <a:spcPts val="0"/>
              </a:spcAft>
              <a:buFont typeface="Wingdings" pitchFamily="2" charset="2"/>
              <a:buChar char="ü"/>
              <a:defRPr/>
            </a:pPr>
            <a:r>
              <a:rPr lang="en-US" dirty="0"/>
              <a:t>ACT 2012 data – College Readiness Benchmark</a:t>
            </a:r>
          </a:p>
          <a:p>
            <a:pPr lvl="1" indent="0" eaLnBrk="1" fontAlgn="auto" hangingPunct="1">
              <a:spcAft>
                <a:spcPts val="0"/>
              </a:spcAft>
              <a:buFont typeface="Arial" pitchFamily="34" charset="0"/>
              <a:buNone/>
              <a:defRPr/>
            </a:pPr>
            <a:r>
              <a:rPr lang="en-US" dirty="0"/>
              <a:t>All 4 subject areas:  		</a:t>
            </a:r>
            <a:r>
              <a:rPr lang="en-US" b="1" dirty="0"/>
              <a:t>25%</a:t>
            </a:r>
          </a:p>
          <a:p>
            <a:pPr lvl="1" indent="0" eaLnBrk="1" fontAlgn="auto" hangingPunct="1">
              <a:spcAft>
                <a:spcPts val="0"/>
              </a:spcAft>
              <a:buFont typeface="Arial" pitchFamily="34" charset="0"/>
              <a:buNone/>
              <a:defRPr/>
            </a:pPr>
            <a:r>
              <a:rPr lang="en-US" dirty="0"/>
              <a:t>3 subject areas:		</a:t>
            </a:r>
            <a:r>
              <a:rPr lang="en-US" b="1" dirty="0"/>
              <a:t>15%</a:t>
            </a:r>
          </a:p>
          <a:p>
            <a:pPr lvl="1" indent="0" eaLnBrk="1" fontAlgn="auto" hangingPunct="1">
              <a:spcAft>
                <a:spcPts val="0"/>
              </a:spcAft>
              <a:buFont typeface="Arial" pitchFamily="34" charset="0"/>
              <a:buNone/>
              <a:defRPr/>
            </a:pPr>
            <a:r>
              <a:rPr lang="en-US" dirty="0"/>
              <a:t>2 subject areas:		</a:t>
            </a:r>
            <a:r>
              <a:rPr lang="en-US" b="1" dirty="0"/>
              <a:t>17%</a:t>
            </a:r>
          </a:p>
          <a:p>
            <a:pPr lvl="1" indent="0" eaLnBrk="1" fontAlgn="auto" hangingPunct="1">
              <a:spcAft>
                <a:spcPts val="0"/>
              </a:spcAft>
              <a:buFont typeface="Arial" pitchFamily="34" charset="0"/>
              <a:buNone/>
              <a:defRPr/>
            </a:pPr>
            <a:r>
              <a:rPr lang="en-US" dirty="0"/>
              <a:t>1 subject area:		</a:t>
            </a:r>
            <a:r>
              <a:rPr lang="en-US" b="1" dirty="0"/>
              <a:t>15%</a:t>
            </a:r>
          </a:p>
          <a:p>
            <a:pPr lvl="1" indent="0" eaLnBrk="1" fontAlgn="auto" hangingPunct="1">
              <a:spcAft>
                <a:spcPts val="0"/>
              </a:spcAft>
              <a:buFont typeface="Arial" pitchFamily="34" charset="0"/>
              <a:buNone/>
              <a:defRPr/>
            </a:pPr>
            <a:r>
              <a:rPr lang="en-US" dirty="0"/>
              <a:t>None			</a:t>
            </a:r>
            <a:r>
              <a:rPr lang="en-US" b="1" dirty="0"/>
              <a:t>28%</a:t>
            </a:r>
          </a:p>
          <a:p>
            <a:pPr lvl="1" indent="0" eaLnBrk="1" fontAlgn="auto" hangingPunct="1">
              <a:spcAft>
                <a:spcPts val="0"/>
              </a:spcAft>
              <a:buFont typeface="Arial" pitchFamily="34" charset="0"/>
              <a:buNone/>
              <a:defRPr/>
            </a:pPr>
            <a:endParaRPr lang="en-US" dirty="0"/>
          </a:p>
          <a:p>
            <a:pPr marL="342900" indent="-342900" eaLnBrk="1" fontAlgn="auto" hangingPunct="1">
              <a:spcAft>
                <a:spcPts val="0"/>
              </a:spcAft>
              <a:buFont typeface="Wingdings" pitchFamily="2" charset="2"/>
              <a:buChar char="ü"/>
              <a:defRPr/>
            </a:pPr>
            <a:r>
              <a:rPr lang="en-US" dirty="0"/>
              <a:t>College remediation rates</a:t>
            </a:r>
          </a:p>
        </p:txBody>
      </p:sp>
      <p:sp>
        <p:nvSpPr>
          <p:cNvPr id="15364"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76DBCA-773B-4ACD-BA35-D02ED2CFD142}" type="slidenum">
              <a:rPr lang="en-US" smtClean="0">
                <a:solidFill>
                  <a:schemeClr val="bg1"/>
                </a:solidFill>
              </a:rPr>
              <a:pPr fontAlgn="base">
                <a:spcBef>
                  <a:spcPct val="0"/>
                </a:spcBef>
                <a:spcAft>
                  <a:spcPct val="0"/>
                </a:spcAft>
                <a:defRPr/>
              </a:pPr>
              <a:t>3</a:t>
            </a:fld>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solidFill>
                  <a:srgbClr val="17375E"/>
                </a:solidFill>
              </a:rPr>
              <a:t>What are our expectations?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en-US" dirty="0"/>
              <a:t>Based on the beliefs that</a:t>
            </a:r>
          </a:p>
          <a:p>
            <a:pPr marL="342900" indent="-342900" eaLnBrk="1" fontAlgn="auto" hangingPunct="1">
              <a:spcAft>
                <a:spcPts val="0"/>
              </a:spcAft>
              <a:buFont typeface="Arial" pitchFamily="34" charset="0"/>
              <a:buChar char="•"/>
              <a:defRPr/>
            </a:pPr>
            <a:r>
              <a:rPr lang="en-US" dirty="0"/>
              <a:t>A quality education is a key factor in providing all children with opportunities for their future</a:t>
            </a:r>
            <a:br>
              <a:rPr lang="en-US" dirty="0"/>
            </a:br>
            <a:endParaRPr lang="en-US" dirty="0"/>
          </a:p>
          <a:p>
            <a:pPr marL="342900" indent="-342900" eaLnBrk="1" fontAlgn="auto" hangingPunct="1">
              <a:spcAft>
                <a:spcPts val="0"/>
              </a:spcAft>
              <a:buFont typeface="Arial" pitchFamily="34" charset="0"/>
              <a:buChar char="•"/>
              <a:defRPr/>
            </a:pPr>
            <a:r>
              <a:rPr lang="en-US" dirty="0"/>
              <a:t>It is not enough to simply complete school, or receive a credential – students need critical knowledge and skills</a:t>
            </a:r>
            <a:br>
              <a:rPr lang="en-US" dirty="0"/>
            </a:br>
            <a:endParaRPr lang="en-US" dirty="0"/>
          </a:p>
          <a:p>
            <a:pPr marL="342900" indent="-342900" eaLnBrk="1" fontAlgn="auto" hangingPunct="1">
              <a:spcAft>
                <a:spcPts val="0"/>
              </a:spcAft>
              <a:buFont typeface="Arial" pitchFamily="34" charset="0"/>
              <a:buChar char="•"/>
              <a:defRPr/>
            </a:pPr>
            <a:r>
              <a:rPr lang="en-US" dirty="0"/>
              <a:t>This is not a 12</a:t>
            </a:r>
            <a:r>
              <a:rPr lang="en-US" baseline="30000" dirty="0"/>
              <a:t>th</a:t>
            </a:r>
            <a:r>
              <a:rPr lang="en-US" dirty="0"/>
              <a:t> grade or high school issue.  It is an education  system issue.</a:t>
            </a:r>
          </a:p>
          <a:p>
            <a:pPr marL="342900" indent="-342900"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None/>
              <a:defRPr/>
            </a:pPr>
            <a:r>
              <a:rPr lang="en-US" b="1" dirty="0">
                <a:solidFill>
                  <a:schemeClr val="tx2">
                    <a:lumMod val="50000"/>
                  </a:schemeClr>
                </a:solidFill>
              </a:rPr>
              <a:t>Quality implementation of the Common Core State Standards is a necessary condition for providing all students with the opportunities to be successful after high school.  </a:t>
            </a:r>
          </a:p>
        </p:txBody>
      </p:sp>
      <p:sp>
        <p:nvSpPr>
          <p:cNvPr id="1638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5C9AE4E-0512-4CF5-BE99-1B40DC81DF1F}" type="slidenum">
              <a:rPr lang="en-US" smtClean="0">
                <a:solidFill>
                  <a:schemeClr val="bg1"/>
                </a:solidFill>
              </a:rPr>
              <a:pPr fontAlgn="base">
                <a:spcBef>
                  <a:spcPct val="0"/>
                </a:spcBef>
                <a:spcAft>
                  <a:spcPct val="0"/>
                </a:spcAft>
                <a:defRPr/>
              </a:pPr>
              <a:t>4</a:t>
            </a:fld>
            <a:endParaRPr lang="en-US">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52400"/>
            <a:ext cx="8229600" cy="1066800"/>
          </a:xfrm>
        </p:spPr>
        <p:txBody>
          <a:bodyPr/>
          <a:lstStyle/>
          <a:p>
            <a:pPr eaLnBrk="1" hangingPunct="1"/>
            <a:r>
              <a:rPr lang="en-US">
                <a:solidFill>
                  <a:srgbClr val="17375E"/>
                </a:solidFill>
              </a:rPr>
              <a:t>Principles of the CCSS</a:t>
            </a:r>
          </a:p>
        </p:txBody>
      </p:sp>
      <p:sp>
        <p:nvSpPr>
          <p:cNvPr id="11266" name="Content Placeholder 2"/>
          <p:cNvSpPr>
            <a:spLocks noGrp="1"/>
          </p:cNvSpPr>
          <p:nvPr>
            <p:ph sz="quarter" idx="1"/>
          </p:nvPr>
        </p:nvSpPr>
        <p:spPr>
          <a:xfrm>
            <a:off x="533400" y="1676400"/>
            <a:ext cx="8229600" cy="4324350"/>
          </a:xfrm>
        </p:spPr>
        <p:txBody>
          <a:bodyPr rtlCol="0">
            <a:normAutofit/>
          </a:bodyPr>
          <a:lstStyle/>
          <a:p>
            <a:pPr algn="ctr" eaLnBrk="1" fontAlgn="auto" hangingPunct="1">
              <a:spcAft>
                <a:spcPts val="0"/>
              </a:spcAft>
              <a:buFont typeface="Arial" pitchFamily="34" charset="0"/>
              <a:buNone/>
              <a:defRPr/>
            </a:pPr>
            <a:r>
              <a:rPr lang="en-US" dirty="0"/>
              <a:t>Fewer     -     Clearer     -     Higher</a:t>
            </a:r>
          </a:p>
          <a:p>
            <a:pPr algn="ctr" eaLnBrk="1" fontAlgn="auto" hangingPunct="1">
              <a:spcAft>
                <a:spcPts val="0"/>
              </a:spcAft>
              <a:buFont typeface="Arial" pitchFamily="34" charset="0"/>
              <a:buNone/>
              <a:defRPr/>
            </a:pPr>
            <a:endParaRPr lang="en-US" dirty="0"/>
          </a:p>
          <a:p>
            <a:pPr marL="342900" indent="-342900" eaLnBrk="1" fontAlgn="auto" hangingPunct="1">
              <a:spcAft>
                <a:spcPts val="0"/>
              </a:spcAft>
              <a:buFont typeface="Arial" pitchFamily="34" charset="0"/>
              <a:buChar char="•"/>
              <a:defRPr/>
            </a:pPr>
            <a:r>
              <a:rPr lang="en-US" dirty="0"/>
              <a:t>Aligned to requirements for college and career readiness</a:t>
            </a:r>
            <a:br>
              <a:rPr lang="en-US" dirty="0"/>
            </a:br>
            <a:endParaRPr lang="en-US" dirty="0"/>
          </a:p>
          <a:p>
            <a:pPr marL="342900" indent="-342900" eaLnBrk="1" fontAlgn="auto" hangingPunct="1">
              <a:spcAft>
                <a:spcPts val="0"/>
              </a:spcAft>
              <a:buFont typeface="Arial" pitchFamily="34" charset="0"/>
              <a:buChar char="•"/>
              <a:defRPr/>
            </a:pPr>
            <a:r>
              <a:rPr lang="en-US" dirty="0"/>
              <a:t>Based on evidence</a:t>
            </a:r>
            <a:br>
              <a:rPr lang="en-US" dirty="0"/>
            </a:br>
            <a:endParaRPr lang="en-US" dirty="0"/>
          </a:p>
          <a:p>
            <a:pPr marL="342900" indent="-342900" eaLnBrk="1" fontAlgn="auto" hangingPunct="1">
              <a:spcAft>
                <a:spcPts val="0"/>
              </a:spcAft>
              <a:buFont typeface="Arial" pitchFamily="34" charset="0"/>
              <a:buChar char="•"/>
              <a:defRPr/>
            </a:pPr>
            <a:r>
              <a:rPr lang="en-US" dirty="0"/>
              <a:t>Honest about time</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52400"/>
            <a:ext cx="7772400" cy="914400"/>
          </a:xfrm>
        </p:spPr>
        <p:txBody>
          <a:bodyPr/>
          <a:lstStyle/>
          <a:p>
            <a:pPr eaLnBrk="1" hangingPunct="1"/>
            <a:r>
              <a:rPr lang="en-US">
                <a:solidFill>
                  <a:srgbClr val="17375E"/>
                </a:solidFill>
              </a:rPr>
              <a:t>ELA/Literacy:  3 shifts</a:t>
            </a:r>
          </a:p>
        </p:txBody>
      </p:sp>
      <p:sp>
        <p:nvSpPr>
          <p:cNvPr id="12290" name="Content Placeholder 2"/>
          <p:cNvSpPr>
            <a:spLocks noGrp="1"/>
          </p:cNvSpPr>
          <p:nvPr>
            <p:ph sz="quarter" idx="1"/>
          </p:nvPr>
        </p:nvSpPr>
        <p:spPr>
          <a:xfrm>
            <a:off x="609600" y="1600200"/>
            <a:ext cx="8077200" cy="5257800"/>
          </a:xfrm>
        </p:spPr>
        <p:txBody>
          <a:bodyPr rtlCol="0">
            <a:normAutofit/>
          </a:bodyPr>
          <a:lstStyle/>
          <a:p>
            <a:pPr marL="595313" indent="-514350" eaLnBrk="1" fontAlgn="auto" hangingPunct="1">
              <a:spcBef>
                <a:spcPts val="1800"/>
              </a:spcBef>
              <a:spcAft>
                <a:spcPts val="0"/>
              </a:spcAft>
              <a:buFont typeface="Tw Cen MT" pitchFamily="34" charset="0"/>
              <a:buAutoNum type="arabicPeriod"/>
              <a:defRPr/>
            </a:pPr>
            <a:r>
              <a:rPr lang="en-US" dirty="0"/>
              <a:t> Regular practice with </a:t>
            </a:r>
            <a:r>
              <a:rPr lang="en-US" b="1" dirty="0"/>
              <a:t>complex text </a:t>
            </a:r>
            <a:r>
              <a:rPr lang="en-US" dirty="0"/>
              <a:t>and its </a:t>
            </a:r>
            <a:r>
              <a:rPr lang="en-US" b="1" dirty="0"/>
              <a:t>academic             language</a:t>
            </a:r>
          </a:p>
          <a:p>
            <a:pPr marL="595313" indent="-514350" eaLnBrk="1" fontAlgn="auto" hangingPunct="1">
              <a:spcBef>
                <a:spcPts val="1800"/>
              </a:spcBef>
              <a:spcAft>
                <a:spcPts val="0"/>
              </a:spcAft>
              <a:buFont typeface="Tw Cen MT" pitchFamily="34" charset="0"/>
              <a:buAutoNum type="arabicPeriod"/>
              <a:defRPr/>
            </a:pPr>
            <a:r>
              <a:rPr lang="en-US" dirty="0"/>
              <a:t> Reading, writing and speaking grounded in </a:t>
            </a:r>
            <a:r>
              <a:rPr lang="en-US" b="1" dirty="0"/>
              <a:t>evidence from text</a:t>
            </a:r>
            <a:r>
              <a:rPr lang="en-US" dirty="0"/>
              <a:t>, both literary </a:t>
            </a:r>
            <a:r>
              <a:rPr lang="en-US"/>
              <a:t>and informational</a:t>
            </a:r>
            <a:endParaRPr lang="en-US" dirty="0"/>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3"/>
          <p:cNvSpPr>
            <a:spLocks noGrp="1"/>
          </p:cNvSpPr>
          <p:nvPr>
            <p:ph type="title"/>
          </p:nvPr>
        </p:nvSpPr>
        <p:spPr>
          <a:xfrm>
            <a:off x="457200" y="460375"/>
            <a:ext cx="8229600" cy="522288"/>
          </a:xfrm>
        </p:spPr>
        <p:txBody>
          <a:bodyPr lIns="91425" tIns="45700" rIns="91425" bIns="45700">
            <a:spAutoFit/>
          </a:bodyPr>
          <a:lstStyle/>
          <a:p>
            <a:pPr eaLnBrk="1" hangingPunct="1">
              <a:buClr>
                <a:srgbClr val="000000"/>
              </a:buClr>
              <a:buSzPct val="25000"/>
            </a:pPr>
            <a:r>
              <a:rPr lang="en-US">
                <a:sym typeface="Arial" charset="0"/>
              </a:rPr>
              <a:t>Non-Examples and Examples</a:t>
            </a:r>
          </a:p>
        </p:txBody>
      </p:sp>
      <p:sp>
        <p:nvSpPr>
          <p:cNvPr id="1945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B23AF2F5-EB5F-45C3-823A-F0086216D6B4}" type="slidenum">
              <a:rPr lang="en-US" smtClean="0">
                <a:solidFill>
                  <a:srgbClr val="FFFFFF"/>
                </a:solidFill>
                <a:latin typeface="Arial" charset="0"/>
                <a:sym typeface="Arial" charset="0"/>
              </a:rPr>
              <a:pPr eaLnBrk="1" fontAlgn="base" hangingPunct="1">
                <a:spcBef>
                  <a:spcPct val="0"/>
                </a:spcBef>
                <a:spcAft>
                  <a:spcPct val="0"/>
                </a:spcAft>
              </a:pPr>
              <a:t>7</a:t>
            </a:fld>
            <a:endParaRPr lang="en-US">
              <a:solidFill>
                <a:srgbClr val="FFFFFF"/>
              </a:solidFill>
              <a:latin typeface="Arial" charset="0"/>
              <a:sym typeface="Arial" charset="0"/>
            </a:endParaRPr>
          </a:p>
        </p:txBody>
      </p:sp>
      <p:sp>
        <p:nvSpPr>
          <p:cNvPr id="19460" name="Shape 136"/>
          <p:cNvSpPr>
            <a:spLocks noGrp="1"/>
          </p:cNvSpPr>
          <p:nvPr>
            <p:ph idx="4294967295"/>
          </p:nvPr>
        </p:nvSpPr>
        <p:spPr>
          <a:xfrm>
            <a:off x="457200" y="1643063"/>
            <a:ext cx="4022725" cy="4829175"/>
          </a:xfrm>
        </p:spPr>
        <p:txBody>
          <a:bodyPr lIns="91425" tIns="45700" rIns="91425" bIns="45700">
            <a:spAutoFit/>
          </a:bodyPr>
          <a:lstStyle/>
          <a:p>
            <a:pPr marL="0" indent="0" eaLnBrk="1" hangingPunct="1">
              <a:lnSpc>
                <a:spcPct val="114000"/>
              </a:lnSpc>
              <a:spcBef>
                <a:spcPct val="0"/>
              </a:spcBef>
              <a:buClr>
                <a:srgbClr val="000000"/>
              </a:buClr>
              <a:buSzPct val="173000"/>
            </a:pPr>
            <a:r>
              <a:rPr lang="en-US" sz="1800" dirty="0">
                <a:solidFill>
                  <a:srgbClr val="000000"/>
                </a:solidFill>
                <a:cs typeface="Arial" charset="0"/>
                <a:sym typeface="Arial" charset="0"/>
              </a:rPr>
              <a:t>In “Casey at the Bat,” Casey strikes out. Describe a time when you failed at something.</a:t>
            </a:r>
          </a:p>
          <a:p>
            <a:pPr marL="0" indent="0" eaLnBrk="1" hangingPunct="1">
              <a:lnSpc>
                <a:spcPct val="114000"/>
              </a:lnSpc>
              <a:spcBef>
                <a:spcPct val="0"/>
              </a:spcBef>
              <a:buClr>
                <a:srgbClr val="000000"/>
              </a:buClr>
              <a:buSzPct val="173000"/>
            </a:pPr>
            <a:endParaRPr lang="en-US" sz="1800" dirty="0">
              <a:solidFill>
                <a:srgbClr val="000000"/>
              </a:solidFill>
              <a:cs typeface="Arial" charset="0"/>
              <a:sym typeface="Arial" charset="0"/>
            </a:endParaRPr>
          </a:p>
          <a:p>
            <a:pPr marL="0" indent="0" eaLnBrk="1" hangingPunct="1">
              <a:lnSpc>
                <a:spcPct val="114000"/>
              </a:lnSpc>
              <a:spcBef>
                <a:spcPct val="0"/>
              </a:spcBef>
              <a:buClr>
                <a:srgbClr val="000000"/>
              </a:buClr>
              <a:buSzPct val="173000"/>
            </a:pPr>
            <a:r>
              <a:rPr lang="en-US" sz="1800" dirty="0">
                <a:solidFill>
                  <a:srgbClr val="000000"/>
                </a:solidFill>
                <a:cs typeface="Arial" charset="0"/>
                <a:sym typeface="Arial" charset="0"/>
              </a:rPr>
              <a:t>In “Letter from a Birmingham Jail,” Dr. King discusses nonviolent protest. Discuss, in writing, a time when you wanted to fight against something that you felt was unfair.</a:t>
            </a:r>
          </a:p>
          <a:p>
            <a:pPr marL="0" indent="0" eaLnBrk="1" hangingPunct="1">
              <a:lnSpc>
                <a:spcPct val="114000"/>
              </a:lnSpc>
              <a:spcBef>
                <a:spcPct val="0"/>
              </a:spcBef>
              <a:buClr>
                <a:srgbClr val="000000"/>
              </a:buClr>
              <a:buSzPct val="173000"/>
            </a:pPr>
            <a:endParaRPr lang="en-US" sz="1800" dirty="0">
              <a:solidFill>
                <a:srgbClr val="000000"/>
              </a:solidFill>
              <a:cs typeface="Arial" charset="0"/>
              <a:sym typeface="Arial" charset="0"/>
            </a:endParaRPr>
          </a:p>
          <a:p>
            <a:pPr marL="0" indent="0" eaLnBrk="1" hangingPunct="1">
              <a:lnSpc>
                <a:spcPct val="114000"/>
              </a:lnSpc>
              <a:spcBef>
                <a:spcPct val="0"/>
              </a:spcBef>
              <a:buClr>
                <a:srgbClr val="000000"/>
              </a:buClr>
              <a:buSzPct val="173000"/>
            </a:pPr>
            <a:r>
              <a:rPr lang="en-US" sz="1800" dirty="0">
                <a:solidFill>
                  <a:srgbClr val="000000"/>
                </a:solidFill>
                <a:cs typeface="Arial" charset="0"/>
                <a:sym typeface="Arial" charset="0"/>
              </a:rPr>
              <a:t>In “The Gettysburg Address” Lincoln says the nation is dedicated to the proposition that all men are created equal. Why is equality an important value to promote?</a:t>
            </a:r>
          </a:p>
        </p:txBody>
      </p:sp>
      <p:sp>
        <p:nvSpPr>
          <p:cNvPr id="137" name="Shape 137"/>
          <p:cNvSpPr txBox="1">
            <a:spLocks noGrp="1"/>
          </p:cNvSpPr>
          <p:nvPr>
            <p:ph type="body" idx="4294967295"/>
          </p:nvPr>
        </p:nvSpPr>
        <p:spPr>
          <a:xfrm>
            <a:off x="5145088" y="1643063"/>
            <a:ext cx="3841750" cy="4435475"/>
          </a:xfrm>
        </p:spPr>
        <p:txBody>
          <a:bodyPr lIns="91425" tIns="45700" rIns="91425" bIns="45700" rtlCol="0">
            <a:spAutoFit/>
          </a:bodyPr>
          <a:lstStyle/>
          <a:p>
            <a:pPr marL="0" indent="0" eaLnBrk="1" fontAlgn="auto" hangingPunct="1">
              <a:lnSpc>
                <a:spcPct val="114000"/>
              </a:lnSpc>
              <a:spcBef>
                <a:spcPts val="0"/>
              </a:spcBef>
              <a:spcAft>
                <a:spcPts val="0"/>
              </a:spcAft>
              <a:buClr>
                <a:schemeClr val="dk1"/>
              </a:buClr>
              <a:buSzPct val="25000"/>
              <a:buFont typeface="Arial"/>
              <a:buNone/>
              <a:defRPr/>
            </a:pPr>
            <a:r>
              <a:rPr lang="x-none" sz="1750">
                <a:solidFill>
                  <a:schemeClr val="dk1"/>
                </a:solidFill>
                <a:ea typeface="Arial"/>
                <a:cs typeface="Arial"/>
                <a:sym typeface="Arial"/>
                <a:rtl val="0"/>
              </a:rPr>
              <a:t>What makes Casey’s experiences at bat</a:t>
            </a:r>
            <a:r>
              <a:rPr lang="en-US" sz="1750" dirty="0">
                <a:solidFill>
                  <a:schemeClr val="dk1"/>
                </a:solidFill>
                <a:ea typeface="Arial"/>
                <a:cs typeface="Arial"/>
                <a:sym typeface="Arial"/>
                <a:rtl val="0"/>
              </a:rPr>
              <a:t> humorous?</a:t>
            </a:r>
          </a:p>
          <a:p>
            <a:pPr marL="231775" indent="-231775" eaLnBrk="1" fontAlgn="auto" hangingPunct="1">
              <a:lnSpc>
                <a:spcPct val="114000"/>
              </a:lnSpc>
              <a:spcBef>
                <a:spcPts val="0"/>
              </a:spcBef>
              <a:spcAft>
                <a:spcPts val="0"/>
              </a:spcAft>
              <a:buClr>
                <a:schemeClr val="dk1"/>
              </a:buClr>
              <a:buSzPct val="25000"/>
              <a:buFont typeface="Arial"/>
              <a:buNone/>
              <a:defRPr/>
            </a:pPr>
            <a:endParaRPr lang="en-US" sz="1750" dirty="0">
              <a:solidFill>
                <a:schemeClr val="dk1"/>
              </a:solidFill>
              <a:ea typeface="Arial"/>
              <a:cs typeface="Arial"/>
              <a:sym typeface="Arial"/>
              <a:rtl val="0"/>
            </a:endParaRPr>
          </a:p>
          <a:p>
            <a:pPr marL="231775" indent="-231775" eaLnBrk="1" fontAlgn="auto" hangingPunct="1">
              <a:lnSpc>
                <a:spcPct val="114000"/>
              </a:lnSpc>
              <a:spcBef>
                <a:spcPts val="0"/>
              </a:spcBef>
              <a:spcAft>
                <a:spcPts val="0"/>
              </a:spcAft>
              <a:buClr>
                <a:schemeClr val="dk1"/>
              </a:buClr>
              <a:buSzPct val="25000"/>
              <a:buFont typeface="Arial"/>
              <a:buNone/>
              <a:defRPr/>
            </a:pPr>
            <a:endParaRPr lang="en-US" sz="1750" dirty="0">
              <a:solidFill>
                <a:schemeClr val="dk1"/>
              </a:solidFill>
              <a:ea typeface="Arial"/>
              <a:cs typeface="Arial"/>
              <a:sym typeface="Arial"/>
              <a:rtl val="0"/>
            </a:endParaRPr>
          </a:p>
          <a:p>
            <a:pPr marL="0" indent="0" eaLnBrk="1" fontAlgn="auto" hangingPunct="1">
              <a:lnSpc>
                <a:spcPct val="114000"/>
              </a:lnSpc>
              <a:spcBef>
                <a:spcPts val="0"/>
              </a:spcBef>
              <a:spcAft>
                <a:spcPts val="0"/>
              </a:spcAft>
              <a:buClr>
                <a:schemeClr val="dk1"/>
              </a:buClr>
              <a:buSzPct val="25000"/>
              <a:buFont typeface="Arial" pitchFamily="34" charset="0"/>
              <a:buNone/>
              <a:defRPr/>
            </a:pPr>
            <a:r>
              <a:rPr lang="x-none" sz="1750">
                <a:solidFill>
                  <a:schemeClr val="dk1"/>
                </a:solidFill>
                <a:ea typeface="Arial"/>
                <a:cs typeface="Arial"/>
                <a:sym typeface="Arial"/>
                <a:rtl val="0"/>
              </a:rPr>
              <a:t>What can you infer from King’s</a:t>
            </a:r>
            <a:r>
              <a:rPr lang="en-US" sz="1750" dirty="0">
                <a:solidFill>
                  <a:schemeClr val="dk1"/>
                </a:solidFill>
                <a:ea typeface="Arial"/>
                <a:cs typeface="Arial"/>
                <a:sym typeface="Arial"/>
                <a:rtl val="0"/>
              </a:rPr>
              <a:t> </a:t>
            </a:r>
            <a:r>
              <a:rPr lang="x-none" sz="1750">
                <a:solidFill>
                  <a:schemeClr val="dk1"/>
                </a:solidFill>
                <a:ea typeface="Arial"/>
                <a:cs typeface="Arial"/>
                <a:sym typeface="Arial"/>
                <a:rtl val="0"/>
              </a:rPr>
              <a:t>letter about the letter that he </a:t>
            </a:r>
            <a:r>
              <a:rPr lang="x-none" sz="1750">
                <a:solidFill>
                  <a:schemeClr val="dk1"/>
                </a:solidFill>
                <a:ea typeface="Arial"/>
                <a:cs typeface="Arial"/>
                <a:rtl val="0"/>
              </a:rPr>
              <a:t>received?</a:t>
            </a:r>
            <a:r>
              <a:rPr lang="x-none" sz="1750">
                <a:solidFill>
                  <a:schemeClr val="dk1"/>
                </a:solidFill>
                <a:ea typeface="Arial"/>
                <a:cs typeface="Arial"/>
                <a:sym typeface="Arial"/>
                <a:rtl val="0"/>
              </a:rPr>
              <a:t>  </a:t>
            </a:r>
            <a:endParaRPr lang="en-US" sz="175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75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75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750" dirty="0">
              <a:solidFill>
                <a:schemeClr val="dk1"/>
              </a:solidFill>
              <a:ea typeface="Arial"/>
              <a:cs typeface="Arial"/>
              <a:sym typeface="Arial"/>
              <a:rtl val="0"/>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750" dirty="0">
              <a:solidFill>
                <a:schemeClr val="dk1"/>
              </a:solidFill>
              <a:ea typeface="Arial"/>
              <a:cs typeface="Arial"/>
              <a:sym typeface="Arial"/>
              <a:rtl val="0"/>
            </a:endParaRPr>
          </a:p>
          <a:p>
            <a:pPr marL="0" indent="0" eaLnBrk="1" fontAlgn="auto" hangingPunct="1">
              <a:lnSpc>
                <a:spcPct val="114000"/>
              </a:lnSpc>
              <a:spcBef>
                <a:spcPts val="0"/>
              </a:spcBef>
              <a:spcAft>
                <a:spcPts val="0"/>
              </a:spcAft>
              <a:buClr>
                <a:schemeClr val="dk1"/>
              </a:buClr>
              <a:buSzPct val="25000"/>
              <a:buFont typeface="Arial" pitchFamily="34" charset="0"/>
              <a:buNone/>
              <a:defRPr/>
            </a:pPr>
            <a:r>
              <a:rPr lang="x-none" sz="1750">
                <a:solidFill>
                  <a:schemeClr val="dk1"/>
                </a:solidFill>
                <a:ea typeface="Arial"/>
                <a:cs typeface="Arial"/>
                <a:sym typeface="Arial"/>
                <a:rtl val="0"/>
              </a:rPr>
              <a:t>“The Gettysburg Address” mentions the year 1776. According to Lincoln’s speech, why is this year significant to the events described in the speech?</a:t>
            </a:r>
          </a:p>
        </p:txBody>
      </p:sp>
      <p:sp>
        <p:nvSpPr>
          <p:cNvPr id="19462" name="Shape 139"/>
          <p:cNvSpPr txBox="1">
            <a:spLocks noChangeArrowheads="1"/>
          </p:cNvSpPr>
          <p:nvPr/>
        </p:nvSpPr>
        <p:spPr bwMode="auto">
          <a:xfrm>
            <a:off x="228600" y="612298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buClr>
                <a:srgbClr val="000000"/>
              </a:buClr>
              <a:buSzPct val="25000"/>
              <a:buFont typeface="Arial" charset="0"/>
              <a:buNone/>
            </a:pPr>
            <a:r>
              <a:rPr lang="en-US" sz="1400">
                <a:solidFill>
                  <a:srgbClr val="000000"/>
                </a:solidFill>
                <a:latin typeface="Arial" charset="0"/>
                <a:sym typeface="Arial" charset="0"/>
              </a:rPr>
              <a:t> </a:t>
            </a:r>
          </a:p>
        </p:txBody>
      </p:sp>
      <p:sp>
        <p:nvSpPr>
          <p:cNvPr id="2" name="TextBox 1"/>
          <p:cNvSpPr txBox="1"/>
          <p:nvPr/>
        </p:nvSpPr>
        <p:spPr>
          <a:xfrm>
            <a:off x="457200" y="1247775"/>
            <a:ext cx="4022725"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b="1" kern="0" dirty="0">
                <a:solidFill>
                  <a:schemeClr val="tx1">
                    <a:lumMod val="85000"/>
                    <a:lumOff val="15000"/>
                  </a:schemeClr>
                </a:solidFill>
                <a:latin typeface="Arial"/>
                <a:ea typeface="Arial"/>
                <a:cs typeface="Arial"/>
                <a:sym typeface="Arial"/>
                <a:rtl val="0"/>
              </a:rPr>
              <a:t>Not Text-Dependent</a:t>
            </a:r>
          </a:p>
        </p:txBody>
      </p:sp>
      <p:grpSp>
        <p:nvGrpSpPr>
          <p:cNvPr id="19464" name="Group 2"/>
          <p:cNvGrpSpPr>
            <a:grpSpLocks/>
          </p:cNvGrpSpPr>
          <p:nvPr/>
        </p:nvGrpSpPr>
        <p:grpSpPr bwMode="auto">
          <a:xfrm>
            <a:off x="4538663" y="1349375"/>
            <a:ext cx="549275" cy="5029200"/>
            <a:chOff x="4479106" y="1320798"/>
            <a:chExt cx="548641" cy="5029199"/>
          </a:xfrm>
        </p:grpSpPr>
        <p:cxnSp>
          <p:nvCxnSpPr>
            <p:cNvPr id="138" name="Shape 138"/>
            <p:cNvCxnSpPr/>
            <p:nvPr/>
          </p:nvCxnSpPr>
          <p:spPr>
            <a:xfrm rot="5400000">
              <a:off x="2210284" y="3835397"/>
              <a:ext cx="5029199" cy="0"/>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9106" y="1836736"/>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sp>
          <p:nvSpPr>
            <p:cNvPr id="12" name="Shape 140"/>
            <p:cNvSpPr/>
            <p:nvPr/>
          </p:nvSpPr>
          <p:spPr>
            <a:xfrm rot="10800000" flipH="1">
              <a:off x="4479106" y="3071811"/>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sp>
          <p:nvSpPr>
            <p:cNvPr id="13" name="Shape 140"/>
            <p:cNvSpPr/>
            <p:nvPr/>
          </p:nvSpPr>
          <p:spPr>
            <a:xfrm rot="10800000" flipH="1">
              <a:off x="4479106" y="4967285"/>
              <a:ext cx="548641" cy="3667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grpSp>
      <p:sp>
        <p:nvSpPr>
          <p:cNvPr id="15" name="TextBox 14"/>
          <p:cNvSpPr txBox="1"/>
          <p:nvPr/>
        </p:nvSpPr>
        <p:spPr>
          <a:xfrm>
            <a:off x="5145088" y="1247775"/>
            <a:ext cx="3841750"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b="1" kern="0" dirty="0">
                <a:solidFill>
                  <a:schemeClr val="tx1">
                    <a:lumMod val="85000"/>
                    <a:lumOff val="15000"/>
                  </a:schemeClr>
                </a:solidFill>
                <a:latin typeface="Arial"/>
                <a:ea typeface="Arial"/>
                <a:cs typeface="Arial"/>
                <a:sym typeface="Arial"/>
                <a:rtl val="0"/>
              </a:rPr>
              <a:t>Text-Dependent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63E34D-BE92-49AD-BA5F-4A67D9B32FBF}" type="slidenum">
              <a:rPr lang="en-US" smtClean="0">
                <a:solidFill>
                  <a:schemeClr val="bg1"/>
                </a:solidFill>
              </a:rPr>
              <a:pPr fontAlgn="base">
                <a:spcBef>
                  <a:spcPct val="0"/>
                </a:spcBef>
                <a:spcAft>
                  <a:spcPct val="0"/>
                </a:spcAft>
                <a:defRPr/>
              </a:pPr>
              <a:t>8</a:t>
            </a:fld>
            <a:endParaRPr lang="en-US">
              <a:solidFill>
                <a:schemeClr val="bg1"/>
              </a:solidFill>
            </a:endParaRPr>
          </a:p>
        </p:txBody>
      </p:sp>
      <p:sp>
        <p:nvSpPr>
          <p:cNvPr id="6" name="Content Placeholder 5"/>
          <p:cNvSpPr>
            <a:spLocks noGrp="1"/>
          </p:cNvSpPr>
          <p:nvPr>
            <p:ph sz="half" idx="4294967295"/>
          </p:nvPr>
        </p:nvSpPr>
        <p:spPr>
          <a:xfrm>
            <a:off x="5148263" y="1463675"/>
            <a:ext cx="3429000" cy="4525963"/>
          </a:xfrm>
        </p:spPr>
        <p:txBody>
          <a:bodyPr rtlCol="0">
            <a:normAutofit fontScale="92500"/>
          </a:bodyPr>
          <a:lstStyle/>
          <a:p>
            <a:pPr marL="0" indent="0" eaLnBrk="1" fontAlgn="auto" hangingPunct="1">
              <a:spcAft>
                <a:spcPts val="0"/>
              </a:spcAft>
              <a:buFont typeface="Arial" pitchFamily="34" charset="0"/>
              <a:buNone/>
              <a:defRPr/>
            </a:pPr>
            <a:r>
              <a:rPr lang="en-US" i="1" dirty="0">
                <a:solidFill>
                  <a:schemeClr val="tx1">
                    <a:lumMod val="85000"/>
                    <a:lumOff val="15000"/>
                  </a:schemeClr>
                </a:solidFill>
              </a:rPr>
              <a:t>James Watson used time away from his laboratory and a set of models similar to preschool toys to help him solve the puzzle of DNA.  In an essay discuss how play and relaxation help promote clear thinking and problem solving.</a:t>
            </a:r>
          </a:p>
        </p:txBody>
      </p:sp>
      <p:sp>
        <p:nvSpPr>
          <p:cNvPr id="20484" name="Title 4"/>
          <p:cNvSpPr>
            <a:spLocks noGrp="1"/>
          </p:cNvSpPr>
          <p:nvPr>
            <p:ph type="title" idx="4294967295"/>
          </p:nvPr>
        </p:nvSpPr>
        <p:spPr>
          <a:xfrm>
            <a:off x="5181600" y="304800"/>
            <a:ext cx="2971800" cy="868363"/>
          </a:xfrm>
        </p:spPr>
        <p:txBody>
          <a:bodyPr/>
          <a:lstStyle/>
          <a:p>
            <a:pPr eaLnBrk="1" hangingPunct="1"/>
            <a:r>
              <a:rPr lang="en-US"/>
              <a:t>Example?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4381500"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152400"/>
            <a:ext cx="7772400" cy="914400"/>
          </a:xfrm>
        </p:spPr>
        <p:txBody>
          <a:bodyPr/>
          <a:lstStyle/>
          <a:p>
            <a:pPr eaLnBrk="1" hangingPunct="1"/>
            <a:r>
              <a:rPr lang="en-US">
                <a:solidFill>
                  <a:srgbClr val="17375E"/>
                </a:solidFill>
              </a:rPr>
              <a:t>ELA/Literacy:  3 shifts</a:t>
            </a:r>
          </a:p>
        </p:txBody>
      </p:sp>
      <p:sp>
        <p:nvSpPr>
          <p:cNvPr id="21507" name="Content Placeholder 2"/>
          <p:cNvSpPr>
            <a:spLocks noGrp="1"/>
          </p:cNvSpPr>
          <p:nvPr>
            <p:ph sz="quarter" idx="1"/>
          </p:nvPr>
        </p:nvSpPr>
        <p:spPr>
          <a:xfrm>
            <a:off x="609600" y="1600200"/>
            <a:ext cx="8077200" cy="5257800"/>
          </a:xfrm>
        </p:spPr>
        <p:txBody>
          <a:bodyPr/>
          <a:lstStyle/>
          <a:p>
            <a:pPr marL="595313" indent="-514350" eaLnBrk="1" hangingPunct="1">
              <a:spcBef>
                <a:spcPts val="1800"/>
              </a:spcBef>
              <a:buFont typeface="Tw Cen MT" pitchFamily="34" charset="0"/>
              <a:buAutoNum type="arabicPeriod"/>
            </a:pPr>
            <a:r>
              <a:rPr lang="en-US" dirty="0">
                <a:solidFill>
                  <a:srgbClr val="262626"/>
                </a:solidFill>
              </a:rPr>
              <a:t> Regular practice with </a:t>
            </a:r>
            <a:r>
              <a:rPr lang="en-US" b="1" dirty="0">
                <a:solidFill>
                  <a:srgbClr val="262626"/>
                </a:solidFill>
              </a:rPr>
              <a:t>complex text </a:t>
            </a:r>
            <a:r>
              <a:rPr lang="en-US" dirty="0">
                <a:solidFill>
                  <a:srgbClr val="262626"/>
                </a:solidFill>
              </a:rPr>
              <a:t>and its </a:t>
            </a:r>
            <a:r>
              <a:rPr lang="en-US" b="1" dirty="0">
                <a:solidFill>
                  <a:srgbClr val="262626"/>
                </a:solidFill>
              </a:rPr>
              <a:t>academic language</a:t>
            </a:r>
            <a:br>
              <a:rPr lang="en-US" dirty="0">
                <a:solidFill>
                  <a:srgbClr val="262626"/>
                </a:solidFill>
              </a:rPr>
            </a:br>
            <a:endParaRPr lang="en-US" dirty="0">
              <a:solidFill>
                <a:srgbClr val="262626"/>
              </a:solidFill>
            </a:endParaRPr>
          </a:p>
          <a:p>
            <a:pPr marL="595313" indent="-514350" eaLnBrk="1" hangingPunct="1">
              <a:spcBef>
                <a:spcPts val="1800"/>
              </a:spcBef>
              <a:buFont typeface="Tw Cen MT" pitchFamily="34" charset="0"/>
              <a:buAutoNum type="arabicPeriod"/>
            </a:pPr>
            <a:r>
              <a:rPr lang="en-US" dirty="0">
                <a:solidFill>
                  <a:srgbClr val="262626"/>
                </a:solidFill>
              </a:rPr>
              <a:t>Reading, writing, and speaking grounded in </a:t>
            </a:r>
            <a:r>
              <a:rPr lang="en-US" b="1" dirty="0">
                <a:solidFill>
                  <a:srgbClr val="262626"/>
                </a:solidFill>
              </a:rPr>
              <a:t>evidence from text, </a:t>
            </a:r>
            <a:r>
              <a:rPr lang="en-US" dirty="0">
                <a:solidFill>
                  <a:srgbClr val="262626"/>
                </a:solidFill>
              </a:rPr>
              <a:t>both literary and informational</a:t>
            </a:r>
            <a:br>
              <a:rPr lang="en-US" dirty="0">
                <a:solidFill>
                  <a:srgbClr val="262626"/>
                </a:solidFill>
              </a:rPr>
            </a:br>
            <a:endParaRPr lang="en-US" dirty="0">
              <a:solidFill>
                <a:srgbClr val="262626"/>
              </a:solidFill>
            </a:endParaRPr>
          </a:p>
          <a:p>
            <a:pPr marL="595313" indent="-514350" eaLnBrk="1" hangingPunct="1">
              <a:spcBef>
                <a:spcPts val="1800"/>
              </a:spcBef>
              <a:buFont typeface="Tw Cen MT" pitchFamily="34" charset="0"/>
              <a:buAutoNum type="arabicPeriod"/>
            </a:pPr>
            <a:r>
              <a:rPr lang="en-US" dirty="0">
                <a:solidFill>
                  <a:srgbClr val="262626"/>
                </a:solidFill>
              </a:rPr>
              <a:t> </a:t>
            </a:r>
            <a:r>
              <a:rPr lang="en-US" b="1" dirty="0">
                <a:solidFill>
                  <a:srgbClr val="262626"/>
                </a:solidFill>
              </a:rPr>
              <a:t>Building knowledge </a:t>
            </a:r>
            <a:r>
              <a:rPr lang="en-US" dirty="0">
                <a:solidFill>
                  <a:srgbClr val="262626"/>
                </a:solidFill>
              </a:rPr>
              <a:t>through </a:t>
            </a:r>
            <a:r>
              <a:rPr lang="en-US" b="1" dirty="0">
                <a:solidFill>
                  <a:srgbClr val="262626"/>
                </a:solidFill>
              </a:rPr>
              <a:t>content rich nonfiction</a:t>
            </a:r>
            <a:br>
              <a:rPr lang="en-US" dirty="0">
                <a:solidFill>
                  <a:srgbClr val="262626"/>
                </a:solidFill>
              </a:rPr>
            </a:br>
            <a:br>
              <a:rPr lang="en-US" u="sng" dirty="0">
                <a:solidFill>
                  <a:srgbClr val="262626"/>
                </a:solidFill>
              </a:rPr>
            </a:br>
            <a:endParaRPr lang="en-US" u="sng" dirty="0">
              <a:solidFill>
                <a:srgbClr val="262626"/>
              </a:solidFill>
            </a:endParaRPr>
          </a:p>
        </p:txBody>
      </p:sp>
      <p:sp>
        <p:nvSpPr>
          <p:cNvPr id="2" name="Slide Number Placeholder 1"/>
          <p:cNvSpPr>
            <a:spLocks noGrp="1"/>
          </p:cNvSpPr>
          <p:nvPr>
            <p:ph type="sldNum" sz="quarter" idx="10"/>
          </p:nvPr>
        </p:nvSpPr>
        <p:spPr/>
        <p:txBody>
          <a:bodyPr/>
          <a:lstStyle/>
          <a:p>
            <a:pPr>
              <a:defRPr/>
            </a:pPr>
            <a:fld id="{D768AA74-BEF3-49DC-8E09-C8857AE5464E}"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PPT Template_Basic Blu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Template_Basic Blue</Template>
  <TotalTime>2960</TotalTime>
  <Words>4608</Words>
  <Application>Microsoft Office PowerPoint</Application>
  <PresentationFormat>On-screen Show (4:3)</PresentationFormat>
  <Paragraphs>290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Times New Roman</vt:lpstr>
      <vt:lpstr>Tw Cen MT</vt:lpstr>
      <vt:lpstr>Wingdings</vt:lpstr>
      <vt:lpstr>PPT Template_Basic Blue</vt:lpstr>
      <vt:lpstr>Why the Common Core?: How these Standards are Different</vt:lpstr>
      <vt:lpstr>Why are we doing this? We have had standards.</vt:lpstr>
      <vt:lpstr>Results</vt:lpstr>
      <vt:lpstr>What are our expectations?</vt:lpstr>
      <vt:lpstr>Principles of the CCSS</vt:lpstr>
      <vt:lpstr>ELA/Literacy:  3 shifts</vt:lpstr>
      <vt:lpstr>Non-Examples and Examples</vt:lpstr>
      <vt:lpstr>Example?</vt:lpstr>
      <vt:lpstr>ELA/Literacy:  3 shifts</vt:lpstr>
      <vt:lpstr>Text Complexity</vt:lpstr>
      <vt:lpstr>Mathematics:  3 shifts</vt:lpstr>
      <vt:lpstr>Traditional U.S. Approach</vt:lpstr>
      <vt:lpstr>Focusing attention within Number and Operations</vt:lpstr>
      <vt:lpstr>PowerPoint Presentation</vt:lpstr>
      <vt:lpstr>Mathematics:  3 shifts</vt:lpstr>
      <vt:lpstr>PowerPoint Presentation</vt:lpstr>
      <vt:lpstr>Mathematics:  3 shifts</vt:lpstr>
      <vt:lpstr>Required Fluencies in K-6</vt:lpstr>
      <vt:lpstr>Mathematical Practices</vt:lpstr>
      <vt:lpstr>Power of the Shifts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Common Core State Standards: The Shifts</dc:title>
  <dc:creator>Sandra</dc:creator>
  <cp:lastModifiedBy>Pascale Joseph</cp:lastModifiedBy>
  <cp:revision>47</cp:revision>
  <cp:lastPrinted>2012-12-06T16:14:28Z</cp:lastPrinted>
  <dcterms:created xsi:type="dcterms:W3CDTF">2012-10-10T17:48:03Z</dcterms:created>
  <dcterms:modified xsi:type="dcterms:W3CDTF">2020-01-23T20:27:37Z</dcterms:modified>
</cp:coreProperties>
</file>